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62" r:id="rId6"/>
    <p:sldId id="263" r:id="rId7"/>
    <p:sldId id="257" r:id="rId8"/>
    <p:sldId id="272" r:id="rId9"/>
    <p:sldId id="258" r:id="rId10"/>
    <p:sldId id="259" r:id="rId11"/>
    <p:sldId id="261" r:id="rId12"/>
    <p:sldId id="265" r:id="rId13"/>
    <p:sldId id="264" r:id="rId14"/>
    <p:sldId id="260" r:id="rId15"/>
    <p:sldId id="271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0138" autoAdjust="0"/>
  </p:normalViewPr>
  <p:slideViewPr>
    <p:cSldViewPr>
      <p:cViewPr varScale="1">
        <p:scale>
          <a:sx n="90" d="100"/>
          <a:sy n="90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EA0F-B9DF-4D73-AFDB-FC698F1F1D6C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4234-78E2-4D5C-B888-6DCB606F9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http://www.leapmotion.com</a:t>
            </a:r>
          </a:p>
          <a:p>
            <a:endParaRPr lang="en-US" dirty="0"/>
          </a:p>
          <a:p>
            <a:r>
              <a:rPr lang="en-US" dirty="0"/>
              <a:t>http://www.youtube.com/watch?v=_d6KuiuteIA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B4234-78E2-4D5C-B888-6DCB606F9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Oculus Rift - http://www.youtube.com/watch?v=KBylGcvRuek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B4234-78E2-4D5C-B888-6DCB606F9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A25E-5B36-47BC-9DBD-0F73B7BF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6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B434-AC86-4636-A354-95B16D26F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5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CC6E-FD21-48E7-9A38-0B43FE516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0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86DD-A053-43AE-8F2F-BA75E40ED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9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5AE3-0286-495B-8F32-8B8BC6492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9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F1DA-1F11-4E5F-BA76-3769029FF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0057-6A91-4A8A-82CC-C152CE8DB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7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E70-3607-4E50-BA09-2650304DD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7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6821-2FDE-44A0-9E59-8E037DF70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6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7D10-EBE5-476E-871B-9AB84CB3E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4037-2135-4B50-A813-91DF7F21C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6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F594E1B-5E3A-42B5-9982-390542508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10.newegg.com/BizIntell/tool/psucalc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gg.com/" TargetMode="External"/><Relationship Id="rId2" Type="http://schemas.openxmlformats.org/officeDocument/2006/relationships/hyperlink" Target="http://www.pcpartpick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dit.com/r/buildapc/faq" TargetMode="External"/><Relationship Id="rId5" Type="http://schemas.openxmlformats.org/officeDocument/2006/relationships/hyperlink" Target="http://www.microcenter.com/" TargetMode="External"/><Relationship Id="rId4" Type="http://schemas.openxmlformats.org/officeDocument/2006/relationships/hyperlink" Target="http://www.amaz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nary_prefix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Hardware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Random Access Memory (RAM)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Computer’s memory part of the brain</a:t>
            </a:r>
          </a:p>
          <a:p>
            <a:pPr eaLnBrk="1" hangingPunct="1"/>
            <a:r>
              <a:rPr lang="en-US" dirty="0"/>
              <a:t>Pay attention to:</a:t>
            </a:r>
          </a:p>
          <a:p>
            <a:pPr lvl="1" eaLnBrk="1" hangingPunct="1"/>
            <a:r>
              <a:rPr lang="en-US" dirty="0"/>
              <a:t>Brand (e.g. Crucial, Corsair, Kingston, G. SKILL)</a:t>
            </a:r>
          </a:p>
          <a:p>
            <a:pPr lvl="1" eaLnBrk="1" hangingPunct="1"/>
            <a:r>
              <a:rPr lang="en-US" dirty="0"/>
              <a:t>Size (e.g. 2GB)</a:t>
            </a:r>
          </a:p>
          <a:p>
            <a:pPr lvl="1" eaLnBrk="1" hangingPunct="1"/>
            <a:r>
              <a:rPr lang="en-US" dirty="0"/>
              <a:t>Specification &amp; Speed (e.g. DDR3 1333 MHz)</a:t>
            </a:r>
          </a:p>
        </p:txBody>
      </p:sp>
      <p:pic>
        <p:nvPicPr>
          <p:cNvPr id="11268" name="Picture 5" descr="crucial%20r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7943" y="4343400"/>
            <a:ext cx="2622297" cy="21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gskill.com/editor_images/Image/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33" y="4343400"/>
            <a:ext cx="3352800" cy="22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Graphics (Video) Card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90737"/>
          </a:xfrm>
        </p:spPr>
        <p:txBody>
          <a:bodyPr/>
          <a:lstStyle/>
          <a:p>
            <a:pPr eaLnBrk="1" hangingPunct="1"/>
            <a:r>
              <a:rPr lang="en-US"/>
              <a:t>Specializes in displaying graphics</a:t>
            </a:r>
          </a:p>
          <a:p>
            <a:pPr eaLnBrk="1" hangingPunct="1"/>
            <a:r>
              <a:rPr lang="en-US"/>
              <a:t>Pay attention to:</a:t>
            </a:r>
          </a:p>
          <a:p>
            <a:pPr lvl="1" eaLnBrk="1" hangingPunct="1"/>
            <a:r>
              <a:rPr lang="en-US"/>
              <a:t>Brand (NVIDIA, ATI)</a:t>
            </a:r>
          </a:p>
          <a:p>
            <a:pPr lvl="1" eaLnBrk="1" hangingPunct="1"/>
            <a:r>
              <a:rPr lang="en-US"/>
              <a:t>Size (512 GB)</a:t>
            </a:r>
          </a:p>
          <a:p>
            <a:pPr lvl="1" eaLnBrk="1" hangingPunct="1"/>
            <a:r>
              <a:rPr lang="en-US"/>
              <a:t>Speed</a:t>
            </a:r>
          </a:p>
        </p:txBody>
      </p:sp>
      <p:pic>
        <p:nvPicPr>
          <p:cNvPr id="12292" name="Picture 5" descr="graphics-card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63115"/>
            <a:ext cx="3810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assets.nvidia.com/nv/pascal/images/geforce_gtx_1080_3qtr_front_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63115"/>
            <a:ext cx="3200400" cy="23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 Drive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5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Stores everything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Pay attention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Brands (Western Digital, Seagate)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Speed (e.g. 7200 RPMs)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Size (e.g. 512 GB, 1TB)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Optional: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Solid State Drives</a:t>
            </a:r>
          </a:p>
        </p:txBody>
      </p:sp>
      <p:pic>
        <p:nvPicPr>
          <p:cNvPr id="13316" name="Picture 5" descr="3-5%20hard%20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494254" cy="24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img.gawkerassets.com/img/17v2imcr3bnwjjpg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84103"/>
            <a:ext cx="3046211" cy="26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CD/DVD</a:t>
            </a:r>
          </a:p>
        </p:txBody>
      </p:sp>
      <p:pic>
        <p:nvPicPr>
          <p:cNvPr id="14339" name="Picture 5" descr="0,1425,sz=1&amp;i=113586,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57475"/>
            <a:ext cx="44005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  <a:noFill/>
        </p:spPr>
        <p:txBody>
          <a:bodyPr/>
          <a:lstStyle/>
          <a:p>
            <a:pPr eaLnBrk="1" hangingPunct="1"/>
            <a:r>
              <a:rPr lang="en-US" dirty="0"/>
              <a:t>Pay attention to what it can burn…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5986463"/>
            <a:ext cx="8534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Note: This is an example of a dying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Supply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1719263"/>
            <a:ext cx="822960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Connects computer to electricity</a:t>
            </a:r>
          </a:p>
          <a:p>
            <a:pPr eaLnBrk="1" hangingPunct="1"/>
            <a:r>
              <a:rPr lang="en-US" kern="0" dirty="0"/>
              <a:t>Different cables go to different components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r>
              <a:rPr lang="en-US" kern="0" dirty="0">
                <a:hlinkClick r:id="rId2"/>
              </a:rPr>
              <a:t>Power Supply Calculator</a:t>
            </a:r>
            <a:endParaRPr lang="en-US" kern="0" dirty="0"/>
          </a:p>
        </p:txBody>
      </p:sp>
      <p:pic>
        <p:nvPicPr>
          <p:cNvPr id="9218" name="Picture 2" descr="http://www.innovernsolutions.com/wp-content/uploads/XFX_PRO_450_Core_Edition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2922561"/>
            <a:ext cx="5256213" cy="31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Laptops, Smartphones, Tablets,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above are comprised of the same major components</a:t>
            </a:r>
          </a:p>
          <a:p>
            <a:r>
              <a:rPr lang="en-US" dirty="0"/>
              <a:t>Only differences: </a:t>
            </a:r>
          </a:p>
          <a:p>
            <a:pPr lvl="1"/>
            <a:r>
              <a:rPr lang="en-US" dirty="0"/>
              <a:t>Sizing</a:t>
            </a:r>
          </a:p>
          <a:p>
            <a:pPr lvl="1"/>
            <a:r>
              <a:rPr lang="en-US" dirty="0"/>
              <a:t>Packaging</a:t>
            </a:r>
          </a:p>
          <a:p>
            <a:pPr lvl="1"/>
            <a:r>
              <a:rPr lang="en-US" dirty="0"/>
              <a:t>Operating systems </a:t>
            </a:r>
            <a:r>
              <a:rPr lang="en-US"/>
              <a:t>(software)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5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Examples</a:t>
            </a:r>
          </a:p>
        </p:txBody>
      </p:sp>
      <p:pic>
        <p:nvPicPr>
          <p:cNvPr id="8194" name="Picture 2" descr="http://cdn.makeuseof.com/wp-content/uploads/2010/07/1-pcd-diagram.jpg?1e8c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8" y="2438400"/>
            <a:ext cx="3942008" cy="33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ewisteach.com/images/imacpa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8" y="2696625"/>
            <a:ext cx="4402682" cy="2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Laptop Example</a:t>
            </a:r>
          </a:p>
        </p:txBody>
      </p:sp>
      <p:pic>
        <p:nvPicPr>
          <p:cNvPr id="4" name="Picture 6" descr="http://photos2.appleinsider.com/2010MBA.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1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Build Your Own PC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Website that lets you pick parts:</a:t>
            </a:r>
          </a:p>
          <a:p>
            <a:pPr lvl="1" eaLnBrk="1" hangingPunct="1"/>
            <a:r>
              <a:rPr lang="en-US" dirty="0">
                <a:hlinkClick r:id="rId2"/>
              </a:rPr>
              <a:t>www.pcpartpicker.com</a:t>
            </a:r>
            <a:endParaRPr lang="en-US" dirty="0"/>
          </a:p>
          <a:p>
            <a:pPr eaLnBrk="1" hangingPunct="1"/>
            <a:r>
              <a:rPr lang="en-US" dirty="0"/>
              <a:t>Websites where you buy parts:</a:t>
            </a:r>
          </a:p>
          <a:p>
            <a:pPr lvl="1" eaLnBrk="1" hangingPunct="1"/>
            <a:r>
              <a:rPr lang="en-US" dirty="0">
                <a:hlinkClick r:id="rId3"/>
              </a:rPr>
              <a:t>www.newegg.com</a:t>
            </a:r>
            <a:endParaRPr lang="en-US" dirty="0"/>
          </a:p>
          <a:p>
            <a:pPr lvl="1" eaLnBrk="1" hangingPunct="1"/>
            <a:r>
              <a:rPr lang="en-US" dirty="0">
                <a:hlinkClick r:id="rId4"/>
              </a:rPr>
              <a:t>www.amazon.com</a:t>
            </a:r>
            <a:endParaRPr lang="en-US" dirty="0"/>
          </a:p>
          <a:p>
            <a:pPr lvl="1" eaLnBrk="1" hangingPunct="1"/>
            <a:r>
              <a:rPr lang="en-US" dirty="0">
                <a:hlinkClick r:id="rId5"/>
              </a:rPr>
              <a:t>www.microcenter.com</a:t>
            </a:r>
            <a:endParaRPr lang="en-US" dirty="0"/>
          </a:p>
          <a:p>
            <a:pPr eaLnBrk="1" hangingPunct="1"/>
            <a:r>
              <a:rPr lang="en-US" dirty="0"/>
              <a:t>FAQs</a:t>
            </a:r>
          </a:p>
          <a:p>
            <a:pPr lvl="1" eaLnBrk="1" hangingPunct="1"/>
            <a:r>
              <a:rPr lang="en-US" dirty="0">
                <a:hlinkClick r:id="rId6"/>
              </a:rPr>
              <a:t>http://www.reddit.com/r/buildapc/faq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binary?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 the decimal (base 10) number system</a:t>
            </a:r>
          </a:p>
          <a:p>
            <a:r>
              <a:rPr lang="en-US"/>
              <a:t>Binary is the base 2 number system</a:t>
            </a:r>
          </a:p>
          <a:p>
            <a:r>
              <a:rPr lang="en-US"/>
              <a:t>Ten different numbers are used in base 10.  How many are used in base 2?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Bits &amp; Bytes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/>
          <a:lstStyle/>
          <a:p>
            <a:r>
              <a:rPr lang="en-US"/>
              <a:t>kilo, mega, and giga are different in binary!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609600" y="25146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bit (b) – a binary digit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KiloBit</a:t>
            </a:r>
            <a:r>
              <a:rPr lang="en-US" sz="2400" dirty="0"/>
              <a:t> (Kb) – 2</a:t>
            </a:r>
            <a:r>
              <a:rPr lang="en-US" sz="2400" baseline="30000" dirty="0"/>
              <a:t>10 </a:t>
            </a:r>
            <a:r>
              <a:rPr lang="en-US" sz="2400" dirty="0"/>
              <a:t>bits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MegaBit</a:t>
            </a:r>
            <a:r>
              <a:rPr lang="en-US" sz="2400" dirty="0"/>
              <a:t> (Mb) – 2</a:t>
            </a:r>
            <a:r>
              <a:rPr lang="en-US" sz="2400" baseline="30000" dirty="0"/>
              <a:t>20 </a:t>
            </a:r>
            <a:r>
              <a:rPr lang="en-US" sz="2400" dirty="0"/>
              <a:t>bits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GigaBit</a:t>
            </a:r>
            <a:r>
              <a:rPr lang="en-US" sz="2400" dirty="0"/>
              <a:t> (Gb) – 2</a:t>
            </a:r>
            <a:r>
              <a:rPr lang="en-US" sz="2400" baseline="30000" dirty="0"/>
              <a:t>30 </a:t>
            </a:r>
            <a:r>
              <a:rPr lang="en-US" sz="2400" dirty="0"/>
              <a:t>bits</a:t>
            </a: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4713288" y="2514600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Byte (B) – 8 binary digits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KiloByte</a:t>
            </a:r>
            <a:r>
              <a:rPr lang="en-US" sz="2400" dirty="0"/>
              <a:t> (KB) – 2</a:t>
            </a:r>
            <a:r>
              <a:rPr lang="en-US" sz="2400" baseline="30000" dirty="0"/>
              <a:t>10 </a:t>
            </a:r>
            <a:r>
              <a:rPr lang="en-US" sz="2400" dirty="0"/>
              <a:t>bytes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MegaByte</a:t>
            </a:r>
            <a:r>
              <a:rPr lang="en-US" sz="2400" dirty="0"/>
              <a:t> (MB) – 2</a:t>
            </a:r>
            <a:r>
              <a:rPr lang="en-US" sz="2400" baseline="30000" dirty="0"/>
              <a:t>20 </a:t>
            </a:r>
            <a:r>
              <a:rPr lang="en-US" sz="2400" dirty="0"/>
              <a:t>bytes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err="1"/>
              <a:t>GigaByte</a:t>
            </a:r>
            <a:r>
              <a:rPr lang="en-US" sz="2400" dirty="0"/>
              <a:t> (GB) – 2</a:t>
            </a:r>
            <a:r>
              <a:rPr lang="en-US" sz="2400" baseline="30000" dirty="0"/>
              <a:t>30 </a:t>
            </a:r>
            <a:r>
              <a:rPr lang="en-US" sz="2400" dirty="0"/>
              <a:t>bytes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dirty="0" err="1"/>
              <a:t>TeraByte</a:t>
            </a:r>
            <a:r>
              <a:rPr lang="en-US" sz="2400" dirty="0"/>
              <a:t> (TB) – 2</a:t>
            </a:r>
            <a:r>
              <a:rPr lang="en-US" sz="2400" baseline="30000" dirty="0"/>
              <a:t>40 </a:t>
            </a:r>
            <a:r>
              <a:rPr lang="en-US" sz="2400" dirty="0"/>
              <a:t>bytes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400" dirty="0" err="1"/>
              <a:t>PetaByte</a:t>
            </a:r>
            <a:r>
              <a:rPr lang="en-US" sz="2400" dirty="0"/>
              <a:t> (PB) – 2</a:t>
            </a:r>
            <a:r>
              <a:rPr lang="en-US" sz="2400" baseline="30000" dirty="0"/>
              <a:t>50 </a:t>
            </a:r>
            <a:r>
              <a:rPr lang="en-US" sz="2400" dirty="0"/>
              <a:t>bytes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57200" y="4462463"/>
            <a:ext cx="822960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 dirty="0">
              <a:hlinkClick r:id="rId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 dirty="0">
              <a:hlinkClick r:id="rId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 dirty="0">
                <a:hlinkClick r:id="rId2"/>
              </a:rPr>
              <a:t>http://en.wikipedia.org/wiki/Binary_prefixes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Scam!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633537"/>
          </a:xfrm>
        </p:spPr>
        <p:txBody>
          <a:bodyPr/>
          <a:lstStyle/>
          <a:p>
            <a:r>
              <a:rPr lang="en-US" dirty="0"/>
              <a:t>Example: iPad 16GB</a:t>
            </a:r>
          </a:p>
          <a:p>
            <a:r>
              <a:rPr lang="en-US" dirty="0"/>
              <a:t>How much space are you *actually* getting?</a:t>
            </a:r>
          </a:p>
        </p:txBody>
      </p:sp>
      <p:pic>
        <p:nvPicPr>
          <p:cNvPr id="6150" name="Picture 6" descr="https://upload.wikimedia.org/wikipedia/commons/thumb/4/4f/Binaryvdecimal.svg/621px-Binaryvdecim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8215"/>
            <a:ext cx="5181600" cy="40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Input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Keyboard</a:t>
            </a:r>
          </a:p>
          <a:p>
            <a:pPr eaLnBrk="1" hangingPunct="1"/>
            <a:r>
              <a:rPr lang="en-US" dirty="0"/>
              <a:t>Mouse</a:t>
            </a:r>
          </a:p>
          <a:p>
            <a:pPr eaLnBrk="1" hangingPunct="1"/>
            <a:r>
              <a:rPr lang="en-US" dirty="0"/>
              <a:t>Webcam</a:t>
            </a:r>
          </a:p>
          <a:p>
            <a:pPr eaLnBrk="1" hangingPunct="1"/>
            <a:r>
              <a:rPr lang="en-US" dirty="0"/>
              <a:t>Sensors</a:t>
            </a:r>
          </a:p>
          <a:p>
            <a:pPr eaLnBrk="1" hangingPunct="1"/>
            <a:r>
              <a:rPr lang="en-US" dirty="0"/>
              <a:t>…any others?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Output Devices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Monitor</a:t>
            </a:r>
          </a:p>
          <a:p>
            <a:pPr eaLnBrk="1" hangingPunct="1"/>
            <a:r>
              <a:rPr lang="en-US" dirty="0"/>
              <a:t>Printer</a:t>
            </a:r>
          </a:p>
          <a:p>
            <a:pPr eaLnBrk="1" hangingPunct="1"/>
            <a:r>
              <a:rPr lang="en-US" dirty="0"/>
              <a:t>Speakers</a:t>
            </a:r>
          </a:p>
          <a:p>
            <a:pPr eaLnBrk="1" hangingPunct="1"/>
            <a:r>
              <a:rPr lang="en-US" dirty="0"/>
              <a:t>Actuators</a:t>
            </a:r>
          </a:p>
          <a:p>
            <a:pPr eaLnBrk="1" hangingPunct="1"/>
            <a:r>
              <a:rPr lang="en-US" dirty="0"/>
              <a:t>Motors</a:t>
            </a:r>
          </a:p>
          <a:p>
            <a:pPr eaLnBrk="1" hangingPunct="1"/>
            <a:r>
              <a:rPr lang="en-US" dirty="0"/>
              <a:t>any others?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Motherboard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eaLnBrk="1" hangingPunct="1"/>
            <a:r>
              <a:rPr lang="en-US" dirty="0"/>
              <a:t>Connects EVERYTHING!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9/9d/Acer_E360_Socket_939_motherboard_by_Foxconn.svg/1024px-Acer_E360_Socket_939_motherboard_by_Foxcon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1692"/>
            <a:ext cx="6449438" cy="47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Motherboard cont’d</a:t>
            </a:r>
          </a:p>
        </p:txBody>
      </p:sp>
      <p:pic>
        <p:nvPicPr>
          <p:cNvPr id="2050" name="Picture 2" descr="http://vermeulen.ca/PICT5353-motherboard-pow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8800"/>
            <a:ext cx="6253066" cy="44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0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Central Processing Unit (CPU)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57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Computer’s thinking/calculating brain part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Pay attention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Model (e.g. Intel Core i5)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Clock speed (e.g. 2 GHz)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Socket type (e.g. LGA 1156) </a:t>
            </a:r>
            <a:r>
              <a:rPr lang="en-US" sz="2200" dirty="0">
                <a:sym typeface="Wingdings" pitchFamily="2" charset="2"/>
              </a:rPr>
              <a:t> changes from year to year</a:t>
            </a:r>
            <a:endParaRPr lang="en-US" sz="2200" dirty="0"/>
          </a:p>
        </p:txBody>
      </p:sp>
      <p:pic>
        <p:nvPicPr>
          <p:cNvPr id="10244" name="Picture 5" descr="intel-core-i5-7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38599"/>
            <a:ext cx="2438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blog.outletpc.com/wp-content/uploads/2012/05/Step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6600" y="4038599"/>
            <a:ext cx="256200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cstats.com/articleimages/201206/install1155_DSCF34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08" y="4038599"/>
            <a:ext cx="258991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257</TotalTime>
  <Words>432</Words>
  <Application>Microsoft Office PowerPoint</Application>
  <PresentationFormat>On-screen Show (4:3)</PresentationFormat>
  <Paragraphs>101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Network</vt:lpstr>
      <vt:lpstr>Introduction to Hardware</vt:lpstr>
      <vt:lpstr>What is binary?</vt:lpstr>
      <vt:lpstr>Bits &amp; Bytes</vt:lpstr>
      <vt:lpstr>Storage Scam!</vt:lpstr>
      <vt:lpstr>Input Devices</vt:lpstr>
      <vt:lpstr>Output Devices</vt:lpstr>
      <vt:lpstr>Motherboard</vt:lpstr>
      <vt:lpstr>Motherboard cont’d</vt:lpstr>
      <vt:lpstr>Central Processing Unit (CPU)</vt:lpstr>
      <vt:lpstr>Random Access Memory (RAM)</vt:lpstr>
      <vt:lpstr>Graphics (Video) Card</vt:lpstr>
      <vt:lpstr>Hard Drive</vt:lpstr>
      <vt:lpstr>CD/DVD</vt:lpstr>
      <vt:lpstr>Power Supply</vt:lpstr>
      <vt:lpstr>Laptops, Smartphones, Tablets, etc.</vt:lpstr>
      <vt:lpstr>Desktop Examples</vt:lpstr>
      <vt:lpstr>Laptop Example</vt:lpstr>
      <vt:lpstr>Build Your Own 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WLCS</cp:lastModifiedBy>
  <cp:revision>52</cp:revision>
  <cp:lastPrinted>1601-01-01T00:00:00Z</cp:lastPrinted>
  <dcterms:created xsi:type="dcterms:W3CDTF">1601-01-01T00:00:00Z</dcterms:created>
  <dcterms:modified xsi:type="dcterms:W3CDTF">2017-01-09T16:12:27Z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