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41" name="Picture 40"/>
          <p:cNvPicPr/>
          <p:nvPr/>
        </p:nvPicPr>
        <p:blipFill>
          <a:blip r:embed="rId2"/>
          <a:stretch/>
        </p:blipFill>
        <p:spPr>
          <a:xfrm>
            <a:off x="1515600" y="1600200"/>
            <a:ext cx="6111720" cy="4876560"/>
          </a:xfrm>
          <a:prstGeom prst="rect">
            <a:avLst/>
          </a:prstGeom>
          <a:ln>
            <a:noFill/>
          </a:ln>
        </p:spPr>
      </p:pic>
      <p:pic>
        <p:nvPicPr>
          <p:cNvPr id="42" name="Picture 41"/>
          <p:cNvPicPr/>
          <p:nvPr/>
        </p:nvPicPr>
        <p:blipFill>
          <a:blip r:embed="rId2"/>
          <a:stretch/>
        </p:blipFill>
        <p:spPr>
          <a:xfrm>
            <a:off x="1515600" y="1600200"/>
            <a:ext cx="6111720" cy="4876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459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2" name="Picture 81"/>
          <p:cNvPicPr/>
          <p:nvPr/>
        </p:nvPicPr>
        <p:blipFill>
          <a:blip r:embed="rId2"/>
          <a:stretch/>
        </p:blipFill>
        <p:spPr>
          <a:xfrm>
            <a:off x="1515600" y="1600200"/>
            <a:ext cx="6111720" cy="4876560"/>
          </a:xfrm>
          <a:prstGeom prst="rect">
            <a:avLst/>
          </a:prstGeom>
          <a:ln>
            <a:noFill/>
          </a:ln>
        </p:spPr>
      </p:pic>
      <p:pic>
        <p:nvPicPr>
          <p:cNvPr id="83" name="Picture 82"/>
          <p:cNvPicPr/>
          <p:nvPr/>
        </p:nvPicPr>
        <p:blipFill>
          <a:blip r:embed="rId2"/>
          <a:stretch/>
        </p:blipFill>
        <p:spPr>
          <a:xfrm>
            <a:off x="1515600" y="1600200"/>
            <a:ext cx="6111720" cy="4876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459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23" name="Picture 122"/>
          <p:cNvPicPr/>
          <p:nvPr/>
        </p:nvPicPr>
        <p:blipFill>
          <a:blip r:embed="rId2"/>
          <a:stretch/>
        </p:blipFill>
        <p:spPr>
          <a:xfrm>
            <a:off x="1515600" y="1600200"/>
            <a:ext cx="6111720" cy="4876560"/>
          </a:xfrm>
          <a:prstGeom prst="rect">
            <a:avLst/>
          </a:prstGeom>
          <a:ln>
            <a:noFill/>
          </a:ln>
        </p:spPr>
      </p:pic>
      <p:pic>
        <p:nvPicPr>
          <p:cNvPr id="124" name="Picture 123"/>
          <p:cNvPicPr/>
          <p:nvPr/>
        </p:nvPicPr>
        <p:blipFill>
          <a:blip r:embed="rId2"/>
          <a:stretch/>
        </p:blipFill>
        <p:spPr>
          <a:xfrm>
            <a:off x="1515600" y="1600200"/>
            <a:ext cx="6111720" cy="4876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533520"/>
            <a:ext cx="8229240" cy="459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414756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147560"/>
            <a:ext cx="8229240" cy="2325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6872E-49E9-4C47-8199-9092476156F3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C474C-8865-47FD-8C11-E5A6126ED6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000" strike="noStrike" spc="-97">
                <a:solidFill>
                  <a:srgbClr val="D2533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Master title style</a:t>
            </a:r>
            <a:endParaRPr/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/>
          </a:p>
          <a:p>
            <a:pPr marL="182880" indent="-182520">
              <a:lnSpc>
                <a:spcPct val="100000"/>
              </a:lnSpc>
              <a:buClr>
                <a:srgbClr val="93A299"/>
              </a:buClr>
              <a:buSzPct val="85000"/>
              <a:buFont typeface="Arial"/>
              <a:buChar char="•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LevelClick to edit Master text styles</a:t>
            </a:r>
            <a:endParaRPr/>
          </a:p>
          <a:p>
            <a:pPr marL="457200" lvl="1" indent="-182520">
              <a:lnSpc>
                <a:spcPct val="100000"/>
              </a:lnSpc>
              <a:buClr>
                <a:srgbClr val="93A299"/>
              </a:buClr>
              <a:buSzPct val="85000"/>
              <a:buFont typeface="Arial"/>
              <a:buChar char="•"/>
            </a:pPr>
            <a:r>
              <a:rPr lang="en-US" sz="20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level</a:t>
            </a:r>
            <a:endParaRPr/>
          </a:p>
          <a:p>
            <a:pPr marL="731520" lvl="2" indent="-182520">
              <a:lnSpc>
                <a:spcPct val="100000"/>
              </a:lnSpc>
              <a:buClr>
                <a:srgbClr val="93A299"/>
              </a:buClr>
              <a:buSzPct val="90000"/>
              <a:buFont typeface="Arial"/>
              <a:buChar char="•"/>
            </a:pPr>
            <a:r>
              <a:rPr lang="en-US" sz="18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level</a:t>
            </a:r>
            <a:endParaRPr/>
          </a:p>
          <a:p>
            <a:pPr marL="1005840" lvl="3" indent="-182520">
              <a:lnSpc>
                <a:spcPct val="100000"/>
              </a:lnSpc>
              <a:buClr>
                <a:srgbClr val="93A299"/>
              </a:buClr>
              <a:buFont typeface="Arial"/>
              <a:buChar char="•"/>
            </a:pPr>
            <a:r>
              <a:rPr lang="en-US" sz="16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level</a:t>
            </a:r>
            <a:endParaRPr/>
          </a:p>
          <a:p>
            <a:pPr marL="1188720" lvl="4" indent="-136800">
              <a:lnSpc>
                <a:spcPct val="100000"/>
              </a:lnSpc>
              <a:buClr>
                <a:srgbClr val="93A299"/>
              </a:buClr>
              <a:buFont typeface="Arial"/>
              <a:buChar char="•"/>
            </a:pPr>
            <a:r>
              <a:rPr lang="en-US" sz="1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level</a:t>
            </a:r>
            <a:endParaRPr/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10/13/15</a:t>
            </a:r>
            <a:endParaRPr/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24D5D73-AB46-4ECA-96B0-8BB986F761E7}" type="slidenum">
              <a:rPr lang="en-US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0" y="220680"/>
            <a:ext cx="9143640" cy="228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0" y="0"/>
            <a:ext cx="9143640" cy="365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000" strike="noStrike" spc="-97">
                <a:solidFill>
                  <a:srgbClr val="D2533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Master title style</a:t>
            </a:r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/>
          </a:p>
          <a:p>
            <a:pPr marL="182880" indent="-182520">
              <a:lnSpc>
                <a:spcPct val="100000"/>
              </a:lnSpc>
              <a:buClr>
                <a:srgbClr val="93A299"/>
              </a:buClr>
              <a:buSzPct val="85000"/>
              <a:buFont typeface="Arial"/>
              <a:buChar char="•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LevelClick to edit Master text styles</a:t>
            </a:r>
            <a:endParaRPr/>
          </a:p>
          <a:p>
            <a:pPr marL="457200" lvl="1" indent="-182520">
              <a:lnSpc>
                <a:spcPct val="100000"/>
              </a:lnSpc>
              <a:buClr>
                <a:srgbClr val="93A299"/>
              </a:buClr>
              <a:buSzPct val="85000"/>
              <a:buFont typeface="Arial"/>
              <a:buChar char="•"/>
            </a:pPr>
            <a:r>
              <a:rPr lang="en-US" sz="20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level</a:t>
            </a:r>
            <a:endParaRPr/>
          </a:p>
          <a:p>
            <a:pPr marL="731520" lvl="2" indent="-182520">
              <a:lnSpc>
                <a:spcPct val="100000"/>
              </a:lnSpc>
              <a:buClr>
                <a:srgbClr val="93A299"/>
              </a:buClr>
              <a:buSzPct val="90000"/>
              <a:buFont typeface="Arial"/>
              <a:buChar char="•"/>
            </a:pPr>
            <a:r>
              <a:rPr lang="en-US" sz="18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level</a:t>
            </a:r>
            <a:endParaRPr/>
          </a:p>
          <a:p>
            <a:pPr marL="1005840" lvl="3" indent="-182520">
              <a:lnSpc>
                <a:spcPct val="100000"/>
              </a:lnSpc>
              <a:buClr>
                <a:srgbClr val="93A299"/>
              </a:buClr>
              <a:buFont typeface="Arial"/>
              <a:buChar char="•"/>
            </a:pPr>
            <a:r>
              <a:rPr lang="en-US" sz="16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level</a:t>
            </a:r>
            <a:endParaRPr/>
          </a:p>
          <a:p>
            <a:pPr marL="1188720" lvl="4" indent="-136800">
              <a:lnSpc>
                <a:spcPct val="100000"/>
              </a:lnSpc>
              <a:buClr>
                <a:srgbClr val="93A299"/>
              </a:buClr>
              <a:buFont typeface="Arial"/>
              <a:buChar char="•"/>
            </a:pPr>
            <a:r>
              <a:rPr lang="en-US" sz="1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level</a:t>
            </a:r>
            <a:endParaRPr/>
          </a:p>
        </p:txBody>
      </p:sp>
      <p:sp>
        <p:nvSpPr>
          <p:cNvPr id="88" name="PlaceHolder 5"/>
          <p:cNvSpPr>
            <a:spLocks noGrp="1"/>
          </p:cNvSpPr>
          <p:nvPr>
            <p:ph type="dt"/>
          </p:nvPr>
        </p:nvSpPr>
        <p:spPr>
          <a:xfrm>
            <a:off x="457200" y="18360"/>
            <a:ext cx="2895120" cy="328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10/13/15</a:t>
            </a:r>
            <a:endParaRPr/>
          </a:p>
        </p:txBody>
      </p:sp>
      <p:sp>
        <p:nvSpPr>
          <p:cNvPr id="89" name="PlaceHolder 6"/>
          <p:cNvSpPr>
            <a:spLocks noGrp="1"/>
          </p:cNvSpPr>
          <p:nvPr>
            <p:ph type="ftr"/>
          </p:nvPr>
        </p:nvSpPr>
        <p:spPr>
          <a:xfrm>
            <a:off x="3429000" y="18360"/>
            <a:ext cx="4114440" cy="328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90" name="PlaceHolder 7"/>
          <p:cNvSpPr>
            <a:spLocks noGrp="1"/>
          </p:cNvSpPr>
          <p:nvPr>
            <p:ph type="sldNum"/>
          </p:nvPr>
        </p:nvSpPr>
        <p:spPr>
          <a:xfrm>
            <a:off x="7620120" y="18360"/>
            <a:ext cx="1066320" cy="328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3009DBD9-A990-450F-B98E-8E925F42D51A}" type="slidenum">
              <a:rPr lang="en-US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685800" y="1371600"/>
            <a:ext cx="7848360" cy="19267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5400" strike="noStrike" cap="all" spc="-97">
                <a:solidFill>
                  <a:srgbClr val="D2533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Java Methods (Functions)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685800" y="350532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000" strike="noStrike" spc="-97">
                <a:solidFill>
                  <a:srgbClr val="D2533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Why are they called methods?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182880" indent="-182520">
              <a:lnSpc>
                <a:spcPct val="100000"/>
              </a:lnSpc>
              <a:buClr>
                <a:srgbClr val="93A299"/>
              </a:buClr>
              <a:buSzPct val="85000"/>
              <a:buFont typeface="Arial"/>
              <a:buChar char="•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Java is a strictly object-oriented programming language</a:t>
            </a:r>
            <a:endParaRPr/>
          </a:p>
          <a:p>
            <a:pPr marL="182880" indent="-182520">
              <a:lnSpc>
                <a:spcPct val="100000"/>
              </a:lnSpc>
              <a:buClr>
                <a:srgbClr val="93A299"/>
              </a:buClr>
              <a:buSzPct val="85000"/>
              <a:buFont typeface="Arial"/>
              <a:buChar char="•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Methods are functions inside of objects</a:t>
            </a:r>
            <a:endParaRPr/>
          </a:p>
          <a:p>
            <a:pPr marL="182880" indent="-182520">
              <a:lnSpc>
                <a:spcPct val="100000"/>
              </a:lnSpc>
              <a:buClr>
                <a:srgbClr val="93A299"/>
              </a:buClr>
              <a:buSzPct val="85000"/>
              <a:buFont typeface="Arial"/>
              <a:buChar char="•"/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Functions are not inside of objects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000" strike="noStrike" spc="-97">
                <a:solidFill>
                  <a:srgbClr val="D2533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Static Method/Function Template</a:t>
            </a:r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    static    RETURNTYPE    NAME(PARAMETERS)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Notes: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Methods are defined in the </a:t>
            </a:r>
            <a:r>
              <a:rPr lang="en-US" sz="2400" b="1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class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2400" b="1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void</a:t>
            </a: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can be used if you do not return anything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Parameters must have type declarations as well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strike="noStrike" spc="-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	e.g. 	void methodName(int x, int y)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000" strike="noStrike" spc="-97">
                <a:solidFill>
                  <a:srgbClr val="D2533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Method Definition &amp; Call Example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strike="noStrike" spc="-1" dirty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 static double slope(double x1, double y1, double x2, double y2)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double m = (y2-y1)/(x2-x1);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return m;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 static void main(String [] </a:t>
            </a:r>
            <a:r>
              <a:rPr lang="en-US" sz="2400" strike="noStrike" spc="-1" dirty="0" err="1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args</a:t>
            </a:r>
            <a:r>
              <a:rPr lang="en-US" sz="2400" strike="noStrike" spc="-1" dirty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{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strike="noStrike" spc="-1" dirty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double a = 1.0, b = 2.0, c = 3.0, d=4.0;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strike="noStrike" spc="-1" dirty="0" smtClean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double </a:t>
            </a:r>
            <a:r>
              <a:rPr lang="en-US" sz="2400" strike="noStrike" spc="-1" dirty="0" err="1" smtClean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mySlope</a:t>
            </a:r>
            <a:r>
              <a:rPr lang="en-US" sz="2400" strike="noStrike" spc="-1" dirty="0" smtClean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= slope(a, b, c, d);</a:t>
            </a:r>
            <a:endParaRPr dirty="0" smtClean="0"/>
          </a:p>
          <a:p>
            <a:pPr>
              <a:lnSpc>
                <a:spcPct val="100000"/>
              </a:lnSpc>
            </a:pPr>
            <a:r>
              <a:rPr lang="en-US" sz="2400" strike="noStrike" spc="-1" dirty="0" smtClean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//without the slope() method call, nothing would happen!</a:t>
            </a:r>
            <a:endParaRPr dirty="0" smtClean="0"/>
          </a:p>
          <a:p>
            <a:pPr>
              <a:lnSpc>
                <a:spcPct val="100000"/>
              </a:lnSpc>
            </a:pPr>
            <a:r>
              <a:rPr lang="en-US" sz="2400" strike="noStrike" spc="-1" dirty="0" smtClean="0">
                <a:solidFill>
                  <a:srgbClr val="29293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</TotalTime>
  <Words>127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Methods (Functions)</dc:title>
  <dc:creator>WLCS</dc:creator>
  <cp:lastModifiedBy>WLCS</cp:lastModifiedBy>
  <cp:revision>14</cp:revision>
  <dcterms:created xsi:type="dcterms:W3CDTF">2015-03-17T17:28:20Z</dcterms:created>
  <dcterms:modified xsi:type="dcterms:W3CDTF">2015-10-13T15:43:45Z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