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7"/>
  </p:notesMasterIdLst>
  <p:sldIdLst>
    <p:sldId id="256" r:id="rId2"/>
    <p:sldId id="268" r:id="rId3"/>
    <p:sldId id="269" r:id="rId4"/>
    <p:sldId id="270" r:id="rId5"/>
    <p:sldId id="262" r:id="rId6"/>
    <p:sldId id="263" r:id="rId7"/>
    <p:sldId id="257" r:id="rId8"/>
    <p:sldId id="258" r:id="rId9"/>
    <p:sldId id="259" r:id="rId10"/>
    <p:sldId id="261" r:id="rId11"/>
    <p:sldId id="265" r:id="rId12"/>
    <p:sldId id="264" r:id="rId13"/>
    <p:sldId id="260" r:id="rId14"/>
    <p:sldId id="271" r:id="rId15"/>
    <p:sldId id="266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2" autoAdjust="0"/>
    <p:restoredTop sz="80138" autoAdjust="0"/>
  </p:normalViewPr>
  <p:slideViewPr>
    <p:cSldViewPr>
      <p:cViewPr>
        <p:scale>
          <a:sx n="100" d="100"/>
          <a:sy n="100" d="100"/>
        </p:scale>
        <p:origin x="-948" y="16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3EEA0F-B9DF-4D73-AFDB-FC698F1F1D6C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2B4234-78E2-4D5C-B888-6DCB606F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034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http://www.leapmotion.com</a:t>
            </a:r>
          </a:p>
          <a:p>
            <a:endParaRPr lang="en-US" dirty="0" smtClean="0"/>
          </a:p>
          <a:p>
            <a:r>
              <a:rPr lang="en-US" dirty="0" smtClean="0"/>
              <a:t>http://www.youtube.com/watch?v=_d6KuiuteIA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B4234-78E2-4D5C-B888-6DCB606F938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6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Oculus Rift - http://www.youtube.com/watch?v=KBylGcvRuek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B4234-78E2-4D5C-B888-6DCB606F938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397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DA25E-5B36-47BC-9DBD-0F73B7BF22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7869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CB434-AC86-4636-A354-95B16D26F2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7353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ACC6E-FD21-48E7-9A38-0B43FE516E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6203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F986DD-A053-43AE-8F2F-BA75E40ED3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6290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85AE3-0286-495B-8F32-8B8BC6492A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4398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0F1DA-1F11-4E5F-BA76-3769029FF5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7940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D0057-6A91-4A8A-82CC-C152CE8DBE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3071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2D7E70-3607-4E50-BA09-2650304DD6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2379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26821-2FDE-44A0-9E59-8E037DF70B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5663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E7D10-EBE5-476E-871B-9AB84CB3EF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18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14037-2135-4B50-A813-91DF7F21CB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0656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9F594E1B-5E3A-42B5-9982-3905425080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10.newegg.com/BizIntell/tool/psucalc/index.html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wegg.com/" TargetMode="External"/><Relationship Id="rId2" Type="http://schemas.openxmlformats.org/officeDocument/2006/relationships/hyperlink" Target="http://www.pcpartpicker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eddit.com/r/buildapc/faq" TargetMode="External"/><Relationship Id="rId5" Type="http://schemas.openxmlformats.org/officeDocument/2006/relationships/hyperlink" Target="http://www.microcenter.com/" TargetMode="External"/><Relationship Id="rId4" Type="http://schemas.openxmlformats.org/officeDocument/2006/relationships/hyperlink" Target="http://www.amazon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Binary_prefixe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kokos.umcs.lublin.pl/s/TomaszStrzelec/image/bud/agp_vs_pcie2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 to Hardware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Graphics (Video) Card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2090737"/>
          </a:xfrm>
        </p:spPr>
        <p:txBody>
          <a:bodyPr/>
          <a:lstStyle/>
          <a:p>
            <a:pPr eaLnBrk="1" hangingPunct="1"/>
            <a:r>
              <a:rPr lang="en-US" smtClean="0"/>
              <a:t>Specializes in displaying graphics</a:t>
            </a:r>
          </a:p>
          <a:p>
            <a:pPr eaLnBrk="1" hangingPunct="1"/>
            <a:r>
              <a:rPr lang="en-US" smtClean="0"/>
              <a:t>Pay attention to:</a:t>
            </a:r>
          </a:p>
          <a:p>
            <a:pPr lvl="1" eaLnBrk="1" hangingPunct="1"/>
            <a:r>
              <a:rPr lang="en-US" smtClean="0"/>
              <a:t>Brand (NVIDIA, ATI)</a:t>
            </a:r>
          </a:p>
          <a:p>
            <a:pPr lvl="1" eaLnBrk="1" hangingPunct="1"/>
            <a:r>
              <a:rPr lang="en-US" smtClean="0"/>
              <a:t>Size (512 GB)</a:t>
            </a:r>
          </a:p>
          <a:p>
            <a:pPr lvl="1" eaLnBrk="1" hangingPunct="1"/>
            <a:r>
              <a:rPr lang="en-US" smtClean="0"/>
              <a:t>Speed</a:t>
            </a:r>
          </a:p>
        </p:txBody>
      </p:sp>
      <p:pic>
        <p:nvPicPr>
          <p:cNvPr id="12292" name="Picture 5" descr="graphics-card-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962400"/>
            <a:ext cx="3810000" cy="248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Hard Drive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31575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Stores everything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Pay attention to: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Brands (Western Digital, Seagate)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Speed (e.g. 7200 RPMs)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Size (e.g. 512 GB, 1TB)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Optional: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Solid State Drives</a:t>
            </a:r>
          </a:p>
        </p:txBody>
      </p:sp>
      <p:pic>
        <p:nvPicPr>
          <p:cNvPr id="13316" name="Picture 5" descr="3-5%20hard%20driv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705225"/>
            <a:ext cx="289560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CD/DVD</a:t>
            </a:r>
          </a:p>
        </p:txBody>
      </p:sp>
      <p:pic>
        <p:nvPicPr>
          <p:cNvPr id="14339" name="Picture 5" descr="0,1425,sz=1&amp;i=113586,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819400"/>
            <a:ext cx="4400550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642937"/>
          </a:xfrm>
          <a:noFill/>
        </p:spPr>
        <p:txBody>
          <a:bodyPr/>
          <a:lstStyle/>
          <a:p>
            <a:pPr eaLnBrk="1" hangingPunct="1"/>
            <a:r>
              <a:rPr lang="en-US" smtClean="0"/>
              <a:t>Pay attention to what it can burn…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Power Supply</a:t>
            </a:r>
          </a:p>
        </p:txBody>
      </p:sp>
      <p:pic>
        <p:nvPicPr>
          <p:cNvPr id="15363" name="Picture 5" descr="PC%20PS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990850"/>
            <a:ext cx="3352800" cy="284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5062537"/>
          </a:xfrm>
          <a:noFill/>
        </p:spPr>
        <p:txBody>
          <a:bodyPr/>
          <a:lstStyle/>
          <a:p>
            <a:pPr eaLnBrk="1" hangingPunct="1"/>
            <a:r>
              <a:rPr lang="en-US" smtClean="0"/>
              <a:t>Sometimes included with the case</a:t>
            </a:r>
          </a:p>
          <a:p>
            <a:pPr eaLnBrk="1" hangingPunct="1"/>
            <a:r>
              <a:rPr lang="en-US" smtClean="0"/>
              <a:t>Connects computer to electricity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>
                <a:hlinkClick r:id="rId3"/>
              </a:rPr>
              <a:t>Power Supply Calculator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Laptops, Smartphones, Tablets, etc.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of the above are comprised of the same major components</a:t>
            </a:r>
          </a:p>
          <a:p>
            <a:r>
              <a:rPr lang="en-US" dirty="0" smtClean="0"/>
              <a:t>Only differences: </a:t>
            </a:r>
          </a:p>
          <a:p>
            <a:pPr lvl="1"/>
            <a:r>
              <a:rPr lang="en-US" dirty="0" smtClean="0"/>
              <a:t>Sizing</a:t>
            </a:r>
          </a:p>
          <a:p>
            <a:pPr lvl="1"/>
            <a:r>
              <a:rPr lang="en-US" dirty="0" smtClean="0"/>
              <a:t>Packaging</a:t>
            </a:r>
          </a:p>
          <a:p>
            <a:pPr lvl="1"/>
            <a:r>
              <a:rPr lang="en-US" dirty="0" smtClean="0"/>
              <a:t>Operating systems </a:t>
            </a:r>
            <a:r>
              <a:rPr lang="en-US" smtClean="0"/>
              <a:t>(software)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496531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Build Your Own PC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Website that lets you pick parts:</a:t>
            </a:r>
          </a:p>
          <a:p>
            <a:pPr lvl="1" eaLnBrk="1" hangingPunct="1"/>
            <a:r>
              <a:rPr lang="en-US" dirty="0" smtClean="0">
                <a:hlinkClick r:id="rId2"/>
              </a:rPr>
              <a:t>www.pcpartpicker.com</a:t>
            </a:r>
            <a:endParaRPr lang="en-US" dirty="0" smtClean="0"/>
          </a:p>
          <a:p>
            <a:pPr eaLnBrk="1" hangingPunct="1"/>
            <a:r>
              <a:rPr lang="en-US" dirty="0" smtClean="0"/>
              <a:t>Websites where you </a:t>
            </a:r>
            <a:r>
              <a:rPr lang="en-US" dirty="0" smtClean="0"/>
              <a:t>buy parts</a:t>
            </a:r>
            <a:r>
              <a:rPr lang="en-US" dirty="0" smtClean="0"/>
              <a:t>:</a:t>
            </a:r>
          </a:p>
          <a:p>
            <a:pPr lvl="1" eaLnBrk="1" hangingPunct="1"/>
            <a:r>
              <a:rPr lang="en-US" dirty="0" smtClean="0">
                <a:hlinkClick r:id="rId3"/>
              </a:rPr>
              <a:t>www.newegg.com</a:t>
            </a:r>
            <a:endParaRPr lang="en-US" dirty="0" smtClean="0"/>
          </a:p>
          <a:p>
            <a:pPr lvl="1" eaLnBrk="1" hangingPunct="1"/>
            <a:r>
              <a:rPr lang="en-US" dirty="0" smtClean="0">
                <a:hlinkClick r:id="rId4"/>
              </a:rPr>
              <a:t>www.amazon.com</a:t>
            </a:r>
            <a:endParaRPr lang="en-US" dirty="0" smtClean="0"/>
          </a:p>
          <a:p>
            <a:pPr lvl="1" eaLnBrk="1" hangingPunct="1"/>
            <a:r>
              <a:rPr lang="en-US" dirty="0" smtClean="0">
                <a:hlinkClick r:id="rId5"/>
              </a:rPr>
              <a:t>www.microcenter.com</a:t>
            </a:r>
            <a:endParaRPr lang="en-US" dirty="0" smtClean="0"/>
          </a:p>
          <a:p>
            <a:pPr eaLnBrk="1" hangingPunct="1"/>
            <a:r>
              <a:rPr lang="en-US" dirty="0" smtClean="0"/>
              <a:t>FAQs</a:t>
            </a:r>
            <a:endParaRPr lang="en-US" dirty="0" smtClean="0"/>
          </a:p>
          <a:p>
            <a:pPr lvl="1" eaLnBrk="1" hangingPunct="1"/>
            <a:r>
              <a:rPr lang="en-US" dirty="0" smtClean="0">
                <a:hlinkClick r:id="rId6"/>
              </a:rPr>
              <a:t>http://www.reddit.com/r/buildapc/faq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binary?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We use the decimal (base 10) number system</a:t>
            </a:r>
          </a:p>
          <a:p>
            <a:r>
              <a:rPr lang="en-US" smtClean="0"/>
              <a:t>Binary is the base 2 number system</a:t>
            </a:r>
          </a:p>
          <a:p>
            <a:r>
              <a:rPr lang="en-US" smtClean="0"/>
              <a:t>Ten different numbers are used in base 10.  How many are used in base 2?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Bits &amp; Bytes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795337"/>
          </a:xfrm>
        </p:spPr>
        <p:txBody>
          <a:bodyPr/>
          <a:lstStyle/>
          <a:p>
            <a:r>
              <a:rPr lang="en-US" smtClean="0"/>
              <a:t>kilo, mega, and giga are different in binary!</a:t>
            </a:r>
          </a:p>
        </p:txBody>
      </p:sp>
      <p:sp>
        <p:nvSpPr>
          <p:cNvPr id="5124" name="Rectangle 3"/>
          <p:cNvSpPr txBox="1">
            <a:spLocks noChangeArrowheads="1"/>
          </p:cNvSpPr>
          <p:nvPr/>
        </p:nvSpPr>
        <p:spPr bwMode="auto">
          <a:xfrm>
            <a:off x="609600" y="2514600"/>
            <a:ext cx="36576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400"/>
              <a:t>bit (b) – a binary digit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400"/>
              <a:t>KiloBit (Kb) – 2</a:t>
            </a:r>
            <a:r>
              <a:rPr lang="en-US" sz="2400" baseline="30000"/>
              <a:t>10 </a:t>
            </a:r>
            <a:r>
              <a:rPr lang="en-US" sz="2400"/>
              <a:t>bits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400"/>
              <a:t>MegaBit (Mb) – 2</a:t>
            </a:r>
            <a:r>
              <a:rPr lang="en-US" sz="2400" baseline="30000"/>
              <a:t>20 </a:t>
            </a:r>
            <a:r>
              <a:rPr lang="en-US" sz="2400"/>
              <a:t>bits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400"/>
              <a:t>GigaBit (Gb) – 2</a:t>
            </a:r>
            <a:r>
              <a:rPr lang="en-US" sz="2400" baseline="30000"/>
              <a:t>30 </a:t>
            </a:r>
            <a:r>
              <a:rPr lang="en-US" sz="2400"/>
              <a:t>bits</a:t>
            </a:r>
          </a:p>
        </p:txBody>
      </p:sp>
      <p:sp>
        <p:nvSpPr>
          <p:cNvPr id="5125" name="Rectangle 3"/>
          <p:cNvSpPr txBox="1">
            <a:spLocks noChangeArrowheads="1"/>
          </p:cNvSpPr>
          <p:nvPr/>
        </p:nvSpPr>
        <p:spPr bwMode="auto">
          <a:xfrm>
            <a:off x="4713288" y="2514600"/>
            <a:ext cx="39624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400"/>
              <a:t>Byte (B) – 8 binary digits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400"/>
              <a:t>KiloByte (KB) – 2</a:t>
            </a:r>
            <a:r>
              <a:rPr lang="en-US" sz="2400" baseline="30000"/>
              <a:t>10 </a:t>
            </a:r>
            <a:r>
              <a:rPr lang="en-US" sz="2400"/>
              <a:t>bytes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400"/>
              <a:t>MegaByte (MB) – 2</a:t>
            </a:r>
            <a:r>
              <a:rPr lang="en-US" sz="2400" baseline="30000"/>
              <a:t>20 </a:t>
            </a:r>
            <a:r>
              <a:rPr lang="en-US" sz="2400"/>
              <a:t>bytes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400"/>
              <a:t>GigaByte (GB) – 2</a:t>
            </a:r>
            <a:r>
              <a:rPr lang="en-US" sz="2400" baseline="30000"/>
              <a:t>30 </a:t>
            </a:r>
            <a:r>
              <a:rPr lang="en-US" sz="2400"/>
              <a:t>bytes</a:t>
            </a:r>
          </a:p>
        </p:txBody>
      </p:sp>
      <p:sp>
        <p:nvSpPr>
          <p:cNvPr id="5126" name="Rectangle 3"/>
          <p:cNvSpPr txBox="1">
            <a:spLocks noChangeArrowheads="1"/>
          </p:cNvSpPr>
          <p:nvPr/>
        </p:nvSpPr>
        <p:spPr bwMode="auto">
          <a:xfrm>
            <a:off x="457200" y="4462463"/>
            <a:ext cx="8229600" cy="79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3000">
                <a:hlinkClick r:id="rId2"/>
              </a:rPr>
              <a:t>http://en.wikipedia.org/wiki/Binary_prefixes</a:t>
            </a:r>
            <a:endParaRPr lang="en-US" sz="3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Storage Scam!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Example: iPad 16GB</a:t>
            </a:r>
          </a:p>
          <a:p>
            <a:r>
              <a:rPr lang="en-US" dirty="0" smtClean="0"/>
              <a:t>How much space are you *actually* getting?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Input Devices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Keyboard</a:t>
            </a:r>
          </a:p>
          <a:p>
            <a:pPr eaLnBrk="1" hangingPunct="1"/>
            <a:r>
              <a:rPr lang="en-US" smtClean="0"/>
              <a:t>Mouse</a:t>
            </a:r>
          </a:p>
          <a:p>
            <a:pPr eaLnBrk="1" hangingPunct="1"/>
            <a:r>
              <a:rPr lang="en-US" smtClean="0"/>
              <a:t>Webcam</a:t>
            </a:r>
          </a:p>
          <a:p>
            <a:pPr eaLnBrk="1" hangingPunct="1"/>
            <a:r>
              <a:rPr lang="en-US" smtClean="0"/>
              <a:t>…any others?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Output Devices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Monitor</a:t>
            </a:r>
          </a:p>
          <a:p>
            <a:pPr eaLnBrk="1" hangingPunct="1"/>
            <a:r>
              <a:rPr lang="en-US" smtClean="0"/>
              <a:t>Printer</a:t>
            </a:r>
          </a:p>
          <a:p>
            <a:pPr eaLnBrk="1" hangingPunct="1"/>
            <a:r>
              <a:rPr lang="en-US" smtClean="0"/>
              <a:t>Speakers</a:t>
            </a:r>
          </a:p>
          <a:p>
            <a:pPr eaLnBrk="1" hangingPunct="1"/>
            <a:r>
              <a:rPr lang="en-US" smtClean="0"/>
              <a:t>any others?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Motherboard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642937"/>
          </a:xfrm>
        </p:spPr>
        <p:txBody>
          <a:bodyPr/>
          <a:lstStyle/>
          <a:p>
            <a:pPr eaLnBrk="1" hangingPunct="1"/>
            <a:r>
              <a:rPr lang="en-US" smtClean="0"/>
              <a:t>Connects EVERYTHING!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>
                <a:hlinkClick r:id="rId2"/>
              </a:rPr>
              <a:t>AGP </a:t>
            </a:r>
            <a:r>
              <a:rPr lang="en-US" smtClean="0">
                <a:sym typeface="Wingdings" pitchFamily="2" charset="2"/>
                <a:hlinkClick r:id="rId2"/>
              </a:rPr>
              <a:t> PCI-Express Update</a:t>
            </a:r>
            <a:endParaRPr lang="en-US" smtClean="0"/>
          </a:p>
        </p:txBody>
      </p:sp>
      <p:pic>
        <p:nvPicPr>
          <p:cNvPr id="9220" name="Picture 6" descr="motherboard-labelled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600325"/>
            <a:ext cx="5486400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Central Processing Unit (CPU)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5573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smtClean="0"/>
              <a:t>Computer’s thinking/calculating brain part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Pay attention to: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Model (e.g. Intel Core i5)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Clock speed (e.g. 2 GHz)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Socket type (e.g. LGA 1156) </a:t>
            </a:r>
            <a:r>
              <a:rPr lang="en-US" sz="2200" smtClean="0">
                <a:sym typeface="Wingdings" pitchFamily="2" charset="2"/>
              </a:rPr>
              <a:t> changes from year to year</a:t>
            </a:r>
            <a:endParaRPr lang="en-US" sz="2200" smtClean="0"/>
          </a:p>
        </p:txBody>
      </p:sp>
      <p:pic>
        <p:nvPicPr>
          <p:cNvPr id="10244" name="Picture 5" descr="intel-core-i5-7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038600"/>
            <a:ext cx="3768725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Random Access Memory (RAM)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Computer’s memory part of the brain</a:t>
            </a:r>
          </a:p>
          <a:p>
            <a:pPr eaLnBrk="1" hangingPunct="1"/>
            <a:r>
              <a:rPr lang="en-US" smtClean="0"/>
              <a:t>Pay attention to:</a:t>
            </a:r>
          </a:p>
          <a:p>
            <a:pPr lvl="1" eaLnBrk="1" hangingPunct="1"/>
            <a:r>
              <a:rPr lang="en-US" smtClean="0"/>
              <a:t>Brand (e.g. Crucial, Corsair, Kingston)</a:t>
            </a:r>
          </a:p>
          <a:p>
            <a:pPr lvl="1" eaLnBrk="1" hangingPunct="1"/>
            <a:r>
              <a:rPr lang="en-US" smtClean="0"/>
              <a:t>Size (e.g. 2GB)</a:t>
            </a:r>
          </a:p>
          <a:p>
            <a:pPr lvl="1" eaLnBrk="1" hangingPunct="1"/>
            <a:r>
              <a:rPr lang="en-US" smtClean="0"/>
              <a:t>Speed (e.g. DDR3 1333 MHz)</a:t>
            </a:r>
          </a:p>
        </p:txBody>
      </p:sp>
      <p:pic>
        <p:nvPicPr>
          <p:cNvPr id="11268" name="Picture 5" descr="crucial%20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695700"/>
            <a:ext cx="2857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201</TotalTime>
  <Words>396</Words>
  <Application>Microsoft Office PowerPoint</Application>
  <PresentationFormat>On-screen Show (4:3)</PresentationFormat>
  <Paragraphs>98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Network</vt:lpstr>
      <vt:lpstr>Introduction to Hardware</vt:lpstr>
      <vt:lpstr>What is binary?</vt:lpstr>
      <vt:lpstr>Bits &amp; Bytes</vt:lpstr>
      <vt:lpstr>Storage Scam!</vt:lpstr>
      <vt:lpstr>Input Devices</vt:lpstr>
      <vt:lpstr>Output Devices</vt:lpstr>
      <vt:lpstr>Motherboard</vt:lpstr>
      <vt:lpstr>Central Processing Unit (CPU)</vt:lpstr>
      <vt:lpstr>Random Access Memory (RAM)</vt:lpstr>
      <vt:lpstr>Graphics (Video) Card</vt:lpstr>
      <vt:lpstr>Hard Drive</vt:lpstr>
      <vt:lpstr>CD/DVD</vt:lpstr>
      <vt:lpstr>Power Supply</vt:lpstr>
      <vt:lpstr>Laptops, Smartphones, Tablets, etc.</vt:lpstr>
      <vt:lpstr>Build Your Own PC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</dc:creator>
  <cp:lastModifiedBy>WLCS</cp:lastModifiedBy>
  <cp:revision>35</cp:revision>
  <cp:lastPrinted>1601-01-01T00:00:00Z</cp:lastPrinted>
  <dcterms:created xsi:type="dcterms:W3CDTF">1601-01-01T00:00:00Z</dcterms:created>
  <dcterms:modified xsi:type="dcterms:W3CDTF">2014-02-05T15:20:54Z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