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76" r:id="rId4"/>
    <p:sldId id="273" r:id="rId5"/>
    <p:sldId id="270" r:id="rId6"/>
    <p:sldId id="274" r:id="rId7"/>
    <p:sldId id="257" r:id="rId8"/>
    <p:sldId id="258" r:id="rId9"/>
    <p:sldId id="278" r:id="rId10"/>
    <p:sldId id="263" r:id="rId11"/>
    <p:sldId id="261" r:id="rId12"/>
    <p:sldId id="262" r:id="rId13"/>
    <p:sldId id="264" r:id="rId14"/>
    <p:sldId id="277" r:id="rId15"/>
    <p:sldId id="272" r:id="rId16"/>
    <p:sldId id="271" r:id="rId17"/>
    <p:sldId id="265" r:id="rId18"/>
    <p:sldId id="269" r:id="rId19"/>
    <p:sldId id="266" r:id="rId20"/>
    <p:sldId id="267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45" autoAdjust="0"/>
  </p:normalViewPr>
  <p:slideViewPr>
    <p:cSldViewPr>
      <p:cViewPr varScale="1">
        <p:scale>
          <a:sx n="83" d="100"/>
          <a:sy n="83" d="100"/>
        </p:scale>
        <p:origin x="84" y="6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A58C-84ED-4605-B162-EB0C3521DF18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A58C-84ED-4605-B162-EB0C3521DF18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A58C-84ED-4605-B162-EB0C3521DF18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A58C-84ED-4605-B162-EB0C3521DF18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A58C-84ED-4605-B162-EB0C3521DF18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A58C-84ED-4605-B162-EB0C3521DF18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A58C-84ED-4605-B162-EB0C3521DF18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A58C-84ED-4605-B162-EB0C3521DF18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A58C-84ED-4605-B162-EB0C3521DF18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A58C-84ED-4605-B162-EB0C3521DF18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DA58C-84ED-4605-B162-EB0C3521DF18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9CDA58C-84ED-4605-B162-EB0C3521DF18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084F3A7-0071-4CD5-89FA-BE95BE84D7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File:Virtual_Private_Network_overview.sv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OSI_model#Description_of_OSI_layer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Networks – Network Fundamentals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177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Wireless Local Area Network (WLAN)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 where computers are connected wirelessly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Washington-Lee’s </a:t>
            </a:r>
            <a:r>
              <a:rPr lang="en-US" dirty="0" err="1" smtClean="0"/>
              <a:t>wifi</a:t>
            </a:r>
            <a:endParaRPr lang="en-US" dirty="0" smtClean="0"/>
          </a:p>
          <a:p>
            <a:pPr lvl="1"/>
            <a:r>
              <a:rPr lang="en-US" dirty="0" smtClean="0"/>
              <a:t>Your home’s </a:t>
            </a:r>
            <a:r>
              <a:rPr lang="en-US" dirty="0" err="1" smtClean="0"/>
              <a:t>wifi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303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Wide Area Network (WAN)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 really, really big network</a:t>
            </a:r>
          </a:p>
          <a:p>
            <a:pPr lvl="1"/>
            <a:r>
              <a:rPr lang="en-US" altLang="en-US" dirty="0"/>
              <a:t>your house </a:t>
            </a:r>
            <a:r>
              <a:rPr lang="en-US" altLang="en-US" dirty="0">
                <a:sym typeface="Wingdings" pitchFamily="2" charset="2"/>
              </a:rPr>
              <a:t> ISP  Internet</a:t>
            </a:r>
          </a:p>
          <a:p>
            <a:pPr lvl="1"/>
            <a:r>
              <a:rPr lang="en-US" altLang="en-US" dirty="0"/>
              <a:t>Washington-Lee </a:t>
            </a:r>
            <a:r>
              <a:rPr lang="en-US" altLang="en-US" dirty="0">
                <a:sym typeface="Wingdings" pitchFamily="2" charset="2"/>
              </a:rPr>
              <a:t> Yorktown  etc.</a:t>
            </a:r>
            <a:endParaRPr lang="en-US" altLang="en-US" dirty="0"/>
          </a:p>
          <a:p>
            <a:r>
              <a:rPr lang="en-US" altLang="en-US" dirty="0"/>
              <a:t>allows a computer to connect to other computers over a </a:t>
            </a:r>
            <a:r>
              <a:rPr lang="en-US" altLang="en-US" i="1" dirty="0"/>
              <a:t>wide geographic </a:t>
            </a:r>
            <a:r>
              <a:rPr lang="en-US" altLang="en-US" i="1" dirty="0" smtClean="0"/>
              <a:t>area</a:t>
            </a:r>
            <a:endParaRPr lang="en-US" altLang="en-US" dirty="0"/>
          </a:p>
        </p:txBody>
      </p:sp>
      <p:pic>
        <p:nvPicPr>
          <p:cNvPr id="6146" name="Picture 2" descr="http://www.reliable-group.com/images/w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751764"/>
            <a:ext cx="4048125" cy="271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6831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Area Network (SAN)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that provides data storage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Data centers</a:t>
            </a:r>
          </a:p>
          <a:p>
            <a:pPr lvl="1"/>
            <a:r>
              <a:rPr lang="en-US" dirty="0" smtClean="0"/>
              <a:t>Cloud storage</a:t>
            </a:r>
          </a:p>
        </p:txBody>
      </p:sp>
      <p:pic>
        <p:nvPicPr>
          <p:cNvPr id="7170" name="Picture 2" descr="http://www.allsan.com/images/charts/sa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133600"/>
            <a:ext cx="4705350" cy="4568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881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Private Network (VPN)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Extends a private network across a public network (e.g. Internet)</a:t>
            </a:r>
          </a:p>
          <a:p>
            <a:r>
              <a:rPr lang="en-US" dirty="0" smtClean="0"/>
              <a:t>You create a VPN connection/tunnel from your computer to the private network</a:t>
            </a:r>
          </a:p>
          <a:p>
            <a:r>
              <a:rPr lang="en-US" dirty="0" smtClean="0"/>
              <a:t>Private networks try to remain private, so VPN connections are encrypted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en.wikipedia.org/wiki/File:Virtual_Private_Network_overview.svg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068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VPN Example</a:t>
            </a:r>
            <a:endParaRPr lang="en-US" dirty="0"/>
          </a:p>
        </p:txBody>
      </p:sp>
      <p:pic>
        <p:nvPicPr>
          <p:cNvPr id="4" name="Picture 2" descr="https://upload.wikimedia.org/wikipedia/commons/thumb/0/00/Virtual_Private_Network_overview.svg/2000px-Virtual_Private_Network_overview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24000"/>
            <a:ext cx="7010400" cy="4956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7631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need for a VPN?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endpoints</a:t>
            </a:r>
          </a:p>
          <a:p>
            <a:r>
              <a:rPr lang="en-US" dirty="0"/>
              <a:t>Authentication </a:t>
            </a:r>
            <a:r>
              <a:rPr lang="en-US" dirty="0" smtClean="0"/>
              <a:t>protocol– </a:t>
            </a:r>
            <a:r>
              <a:rPr lang="en-US" dirty="0"/>
              <a:t>verifying the identity of each end point</a:t>
            </a:r>
          </a:p>
          <a:p>
            <a:r>
              <a:rPr lang="en-US" dirty="0" smtClean="0"/>
              <a:t>Connection protocol(s) to connect the two endpoints and create the VPN tunnel</a:t>
            </a:r>
          </a:p>
          <a:p>
            <a:r>
              <a:rPr lang="en-US" dirty="0" smtClean="0"/>
              <a:t>Encryption protocol to secure the tunnel (i.e.  Nobody can read the packets in the tunnel)</a:t>
            </a:r>
          </a:p>
        </p:txBody>
      </p:sp>
      <p:pic>
        <p:nvPicPr>
          <p:cNvPr id="8194" name="Picture 2" descr="https://i-technet.sec.s-msft.com/dynimg/IC1968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246" y="4267200"/>
            <a:ext cx="3505200" cy="2423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276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Evaluate the use of VPNs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Benefits?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Costs?</a:t>
            </a:r>
          </a:p>
        </p:txBody>
      </p:sp>
    </p:spTree>
    <p:extLst>
      <p:ext uri="{BB962C8B-B14F-4D97-AF65-F5344CB8AC3E}">
        <p14:creationId xmlns:p14="http://schemas.microsoft.com/office/powerpoint/2010/main" val="1426003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Area Network (PAN)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Connected devices in an individual’s area</a:t>
            </a:r>
          </a:p>
          <a:p>
            <a:r>
              <a:rPr lang="en-US" dirty="0" smtClean="0"/>
              <a:t>Most popular protocol: Bluetooth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hone &lt;-&gt; speaker</a:t>
            </a:r>
          </a:p>
          <a:p>
            <a:pPr lvl="1"/>
            <a:r>
              <a:rPr lang="en-US" dirty="0" smtClean="0"/>
              <a:t>Phone &lt;-&gt; car</a:t>
            </a:r>
          </a:p>
          <a:p>
            <a:pPr lvl="1"/>
            <a:r>
              <a:rPr lang="en-US" dirty="0" smtClean="0"/>
              <a:t>Phone &lt;-&gt; earpiece</a:t>
            </a:r>
          </a:p>
        </p:txBody>
      </p:sp>
    </p:spTree>
    <p:extLst>
      <p:ext uri="{BB962C8B-B14F-4D97-AF65-F5344CB8AC3E}">
        <p14:creationId xmlns:p14="http://schemas.microsoft.com/office/powerpoint/2010/main" val="11277217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Client-Server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Centralized model where clients connect to a server</a:t>
            </a:r>
          </a:p>
          <a:p>
            <a:r>
              <a:rPr lang="en-US" altLang="en-US" dirty="0" smtClean="0"/>
              <a:t>server</a:t>
            </a:r>
            <a:endParaRPr lang="en-US" altLang="en-US" dirty="0"/>
          </a:p>
          <a:p>
            <a:pPr lvl="1"/>
            <a:r>
              <a:rPr lang="en-US" altLang="en-US" dirty="0"/>
              <a:t>provides services to the network</a:t>
            </a:r>
          </a:p>
          <a:p>
            <a:r>
              <a:rPr lang="en-US" altLang="en-US" dirty="0"/>
              <a:t>client</a:t>
            </a:r>
          </a:p>
          <a:p>
            <a:pPr lvl="1"/>
            <a:r>
              <a:rPr lang="en-US" altLang="en-US" dirty="0"/>
              <a:t>requests actions from a server (i.e. makes requests to a server)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Websites</a:t>
            </a:r>
          </a:p>
          <a:p>
            <a:pPr lvl="1"/>
            <a:r>
              <a:rPr lang="en-US" dirty="0" smtClean="0"/>
              <a:t>Napster</a:t>
            </a:r>
            <a:endParaRPr lang="en-US" dirty="0"/>
          </a:p>
        </p:txBody>
      </p:sp>
      <p:pic>
        <p:nvPicPr>
          <p:cNvPr id="4" name="Picture 2" descr="http://i.stack.imgur.com/uKIb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527" y="5105400"/>
            <a:ext cx="4038600" cy="1178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http://composingprograms.com/img/clientser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103490"/>
            <a:ext cx="3605262" cy="219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56374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Peer-to-Peer (P2P)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Decentralized</a:t>
            </a:r>
          </a:p>
          <a:p>
            <a:r>
              <a:rPr lang="en-US" dirty="0" smtClean="0"/>
              <a:t>All computers connected act as both clients and servers</a:t>
            </a:r>
          </a:p>
          <a:p>
            <a:r>
              <a:rPr lang="en-US" dirty="0" smtClean="0"/>
              <a:t>Everybody acts as a consumer and a supplier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err="1" smtClean="0"/>
              <a:t>Bittorrent</a:t>
            </a:r>
            <a:endParaRPr lang="en-US" dirty="0" smtClean="0"/>
          </a:p>
        </p:txBody>
      </p:sp>
      <p:pic>
        <p:nvPicPr>
          <p:cNvPr id="9220" name="Picture 4" descr="http://www.codeproject.com/KB/WCF/614028/pto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197086"/>
            <a:ext cx="3962400" cy="3660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8047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How do computers connect to each other?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Wired vs. Wireless</a:t>
            </a:r>
          </a:p>
          <a:p>
            <a:r>
              <a:rPr lang="en-US" dirty="0" smtClean="0"/>
              <a:t>Network cards</a:t>
            </a:r>
          </a:p>
          <a:p>
            <a:pPr lvl="1"/>
            <a:r>
              <a:rPr lang="en-US" dirty="0" smtClean="0"/>
              <a:t>Special device on computer that lets the computer connect to a network</a:t>
            </a:r>
          </a:p>
          <a:p>
            <a:pPr lvl="1"/>
            <a:r>
              <a:rPr lang="en-US" dirty="0" smtClean="0"/>
              <a:t>Can be wired or wireless</a:t>
            </a:r>
          </a:p>
          <a:p>
            <a:r>
              <a:rPr lang="en-US" dirty="0" smtClean="0"/>
              <a:t>Switches</a:t>
            </a:r>
          </a:p>
          <a:p>
            <a:pPr lvl="1"/>
            <a:r>
              <a:rPr lang="en-US" dirty="0" smtClean="0"/>
              <a:t>Centralized device connecting multiple computers</a:t>
            </a:r>
          </a:p>
          <a:p>
            <a:r>
              <a:rPr lang="en-US" dirty="0" smtClean="0"/>
              <a:t>Routers</a:t>
            </a:r>
          </a:p>
          <a:p>
            <a:pPr lvl="1"/>
            <a:r>
              <a:rPr lang="en-US" dirty="0" smtClean="0"/>
              <a:t>Forwards (routes) packets of data to the appropriate destination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9904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computers on the Internet have a unique IP address</a:t>
            </a:r>
          </a:p>
          <a:p>
            <a:pPr lvl="1"/>
            <a:r>
              <a:rPr lang="en-US" dirty="0" smtClean="0"/>
              <a:t>Regulated </a:t>
            </a:r>
            <a:r>
              <a:rPr lang="en-US" smtClean="0"/>
              <a:t>internationally </a:t>
            </a:r>
            <a:r>
              <a:rPr lang="en-US" smtClean="0"/>
              <a:t>by </a:t>
            </a:r>
            <a:r>
              <a:rPr lang="en-US" dirty="0" smtClean="0"/>
              <a:t>Internet </a:t>
            </a:r>
            <a:r>
              <a:rPr lang="en-US" dirty="0"/>
              <a:t>Assigned Numbers </a:t>
            </a:r>
            <a:r>
              <a:rPr lang="en-US" dirty="0" smtClean="0"/>
              <a:t>Authority (IANA)</a:t>
            </a:r>
            <a:endParaRPr lang="en-US" dirty="0"/>
          </a:p>
          <a:p>
            <a:r>
              <a:rPr lang="en-US" dirty="0" smtClean="0"/>
              <a:t>Domain names</a:t>
            </a:r>
          </a:p>
          <a:p>
            <a:pPr lvl="1"/>
            <a:r>
              <a:rPr lang="en-US" dirty="0" smtClean="0"/>
              <a:t>Regulated by Internet Corporation for Assigned Names and Numbers (ICANN)</a:t>
            </a:r>
          </a:p>
          <a:p>
            <a:r>
              <a:rPr lang="en-US" dirty="0" smtClean="0"/>
              <a:t>How do you connect to a website on the internet?</a:t>
            </a:r>
          </a:p>
        </p:txBody>
      </p:sp>
    </p:spTree>
    <p:extLst>
      <p:ext uri="{BB962C8B-B14F-4D97-AF65-F5344CB8AC3E}">
        <p14:creationId xmlns:p14="http://schemas.microsoft.com/office/powerpoint/2010/main" val="3465060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did the Internet grow so quickly?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Moore’s Law</a:t>
            </a:r>
          </a:p>
          <a:p>
            <a:pPr lvl="1"/>
            <a:r>
              <a:rPr lang="en-US" dirty="0" smtClean="0"/>
              <a:t># of transistors on integrated circuit doubles about every two years</a:t>
            </a:r>
          </a:p>
          <a:p>
            <a:pPr lvl="1"/>
            <a:r>
              <a:rPr lang="en-US" dirty="0" smtClean="0"/>
              <a:t>Exponential growth of power</a:t>
            </a:r>
          </a:p>
          <a:p>
            <a:pPr lvl="1"/>
            <a:r>
              <a:rPr lang="en-US" dirty="0" smtClean="0"/>
              <a:t>Exponential decay of cost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dirty="0" smtClean="0"/>
              <a:t>CPUs</a:t>
            </a:r>
          </a:p>
          <a:p>
            <a:pPr lvl="2"/>
            <a:r>
              <a:rPr lang="en-US" dirty="0" smtClean="0"/>
              <a:t>Flash drives</a:t>
            </a:r>
            <a:endParaRPr lang="en-US" dirty="0"/>
          </a:p>
          <a:p>
            <a:endParaRPr lang="en-US" smtClean="0"/>
          </a:p>
          <a:p>
            <a:r>
              <a:rPr lang="en-US" smtClean="0"/>
              <a:t>Metcalfe’s </a:t>
            </a:r>
            <a:r>
              <a:rPr lang="en-US" dirty="0" smtClean="0"/>
              <a:t>Law</a:t>
            </a:r>
          </a:p>
          <a:p>
            <a:pPr lvl="1"/>
            <a:r>
              <a:rPr lang="en-US" dirty="0" smtClean="0"/>
              <a:t>Usefulness of a network ~ n^2 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n(n </a:t>
            </a:r>
            <a:r>
              <a:rPr lang="en-US" dirty="0"/>
              <a:t>− 1)/</a:t>
            </a:r>
            <a:r>
              <a:rPr lang="en-US" dirty="0" smtClean="0"/>
              <a:t>2 </a:t>
            </a:r>
            <a:r>
              <a:rPr lang="en-US" dirty="0" smtClean="0">
                <a:sym typeface="Wingdings" panose="05000000000000000000" pitchFamily="2" charset="2"/>
              </a:rPr>
              <a:t> n^2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686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Hardware</a:t>
            </a:r>
            <a:endParaRPr lang="en-US" dirty="0"/>
          </a:p>
        </p:txBody>
      </p:sp>
      <p:pic>
        <p:nvPicPr>
          <p:cNvPr id="1026" name="Picture 2" descr="https://upload.wikimedia.org/wikipedia/commons/6/6c/ForeRunnerLE_25_ATM_Network_Interface_(1).jpg" title="Network Interface Card (NIC)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57200" y="1509171"/>
            <a:ext cx="3048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1.neweggimages.com/BizIntell/category/31/buy/image0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513057" y="2370626"/>
            <a:ext cx="2743200" cy="2085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upload.wikimedia.org/wikipedia/commons/b/b9/2550T-PWR-Fron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1413" y="4402537"/>
            <a:ext cx="4501587" cy="923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2ecffd01e1ab3e9383f0-07db7b9624bbdf022e3b5395236d5cf8.ssl.cf4.rackcdn.com/Product-800x800/568ad0fa-ac5c-458c-8815-3d947dff0b2c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629255" y="1352039"/>
            <a:ext cx="1871552" cy="1161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cdn.arstechnica.net/wp-content/uploads/2013/01/d-link-router-640x360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2182" y="768006"/>
            <a:ext cx="3349625" cy="1884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image.ofweek.com/uploadfile/comimg/big/Cisco-Router-Cisco-Switch-Cisco-Firewall-Security-Cisco-Modules-and-Card-Cisco-IP-Phones-VoIP-Cisco-Wireless-Ap-and-Cisco-Optics-Modules-75981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93"/>
          <a:stretch/>
        </p:blipFill>
        <p:spPr bwMode="auto">
          <a:xfrm>
            <a:off x="4953001" y="4343400"/>
            <a:ext cx="4114800" cy="238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5389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&amp;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– a common language</a:t>
            </a:r>
          </a:p>
          <a:p>
            <a:pPr lvl="1"/>
            <a:r>
              <a:rPr lang="en-US" dirty="0"/>
              <a:t>Standards enable </a:t>
            </a:r>
            <a:r>
              <a:rPr lang="en-US" dirty="0" smtClean="0"/>
              <a:t>compatibility through </a:t>
            </a:r>
            <a:r>
              <a:rPr lang="en-US" dirty="0"/>
              <a:t>a common “language</a:t>
            </a:r>
            <a:r>
              <a:rPr lang="en-US" dirty="0" smtClean="0"/>
              <a:t>” internationally</a:t>
            </a:r>
          </a:p>
          <a:p>
            <a:r>
              <a:rPr lang="en-US" dirty="0" smtClean="0"/>
              <a:t>Protocol - agreed set of rules (how to do something)</a:t>
            </a:r>
          </a:p>
          <a:p>
            <a:r>
              <a:rPr lang="en-US" dirty="0" smtClean="0"/>
              <a:t>Why are these important?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794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Packets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US" sz="2400" dirty="0"/>
              <a:t>envelope of data sent between </a:t>
            </a:r>
            <a:r>
              <a:rPr lang="en-US" altLang="en-US" sz="2400" dirty="0" smtClean="0"/>
              <a:t>computers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typically </a:t>
            </a:r>
            <a:r>
              <a:rPr lang="en-US" altLang="en-US" sz="2400" dirty="0"/>
              <a:t>contains:</a:t>
            </a:r>
          </a:p>
          <a:p>
            <a:pPr lvl="1"/>
            <a:r>
              <a:rPr lang="en-US" altLang="en-US" sz="2400" dirty="0"/>
              <a:t>source (origin) address</a:t>
            </a:r>
          </a:p>
          <a:p>
            <a:pPr lvl="1"/>
            <a:r>
              <a:rPr lang="en-US" altLang="en-US" sz="2400" dirty="0"/>
              <a:t>destination address</a:t>
            </a:r>
          </a:p>
          <a:p>
            <a:pPr lvl="1"/>
            <a:r>
              <a:rPr lang="en-US" altLang="en-US" sz="2400" dirty="0"/>
              <a:t>sequence numbers (for packets that combine into one larger piece of data)</a:t>
            </a:r>
          </a:p>
          <a:p>
            <a:pPr lvl="1"/>
            <a:r>
              <a:rPr lang="en-US" altLang="en-US" sz="2400" dirty="0"/>
              <a:t>timestamp (i.e. postmark</a:t>
            </a:r>
            <a:r>
              <a:rPr lang="en-US" altLang="en-US" sz="2400" dirty="0" smtClean="0"/>
              <a:t>)</a:t>
            </a:r>
            <a:endParaRPr lang="en-US" altLang="en-US" sz="2400" dirty="0"/>
          </a:p>
        </p:txBody>
      </p:sp>
      <p:pic>
        <p:nvPicPr>
          <p:cNvPr id="2050" name="Picture 2" descr="http://www.laneye.com/network/ethernet-network-packet-holding-an-ip-packe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54" y="4000500"/>
            <a:ext cx="4762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1873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 communication broken up into layers</a:t>
            </a:r>
          </a:p>
          <a:p>
            <a:r>
              <a:rPr lang="en-US" dirty="0" smtClean="0"/>
              <a:t>Each layer worries about something specific</a:t>
            </a:r>
          </a:p>
          <a:p>
            <a:r>
              <a:rPr lang="en-US" dirty="0">
                <a:hlinkClick r:id="rId2"/>
              </a:rPr>
              <a:t>Open Systems Interconnection (OSI) </a:t>
            </a:r>
            <a:r>
              <a:rPr lang="en-US" dirty="0" smtClean="0">
                <a:hlinkClick r:id="rId2"/>
              </a:rPr>
              <a:t>model</a:t>
            </a:r>
            <a:endParaRPr lang="en-US" dirty="0" smtClean="0"/>
          </a:p>
          <a:p>
            <a:pPr marL="457200" lvl="1" indent="0">
              <a:buNone/>
            </a:pPr>
            <a:r>
              <a:rPr lang="en-US" sz="2400" dirty="0" smtClean="0"/>
              <a:t>Layer 7: Application (e.g. web browser)</a:t>
            </a:r>
          </a:p>
          <a:p>
            <a:pPr marL="457200" lvl="1" indent="0">
              <a:buNone/>
            </a:pPr>
            <a:r>
              <a:rPr lang="en-US" sz="2400" dirty="0" smtClean="0"/>
              <a:t>Layer 6: Presentation</a:t>
            </a:r>
          </a:p>
          <a:p>
            <a:pPr marL="457200" lvl="1" indent="0">
              <a:buNone/>
            </a:pPr>
            <a:r>
              <a:rPr lang="en-US" sz="2400" dirty="0" smtClean="0"/>
              <a:t>Layer 5: Session</a:t>
            </a:r>
          </a:p>
          <a:p>
            <a:pPr marL="457200" lvl="1" indent="0">
              <a:buNone/>
            </a:pPr>
            <a:r>
              <a:rPr lang="en-US" sz="2400" dirty="0" smtClean="0"/>
              <a:t>Layer 4: Transport</a:t>
            </a:r>
          </a:p>
          <a:p>
            <a:pPr marL="457200" lvl="1" indent="0">
              <a:buNone/>
            </a:pPr>
            <a:r>
              <a:rPr lang="en-US" sz="2400" dirty="0" smtClean="0"/>
              <a:t>Layer 3: Network</a:t>
            </a:r>
          </a:p>
          <a:p>
            <a:pPr marL="457200" lvl="1" indent="0">
              <a:buNone/>
            </a:pPr>
            <a:r>
              <a:rPr lang="en-US" sz="2400" dirty="0" smtClean="0"/>
              <a:t>Layer 2: Data link</a:t>
            </a:r>
          </a:p>
          <a:p>
            <a:pPr marL="457200" lvl="1" indent="0">
              <a:buNone/>
            </a:pPr>
            <a:r>
              <a:rPr lang="en-US" sz="2400" dirty="0" smtClean="0"/>
              <a:t>Layer 1: Physical (e.g. network cable)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5832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Area Network (LAN)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Computers connected together in a geographically local area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A computer lab</a:t>
            </a:r>
          </a:p>
          <a:p>
            <a:pPr lvl="1"/>
            <a:r>
              <a:rPr lang="en-US" dirty="0" smtClean="0"/>
              <a:t>Your home’s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218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Virtual Local Area Network (VLAN)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Computers grouped together or mutually isolated to mimic a LAN, but are not geographically local</a:t>
            </a:r>
          </a:p>
          <a:p>
            <a:pPr lvl="1"/>
            <a:r>
              <a:rPr lang="en-US" dirty="0" smtClean="0"/>
              <a:t>They do not have to be connected all to the same centralized device (e.g. switch, router)</a:t>
            </a:r>
          </a:p>
        </p:txBody>
      </p:sp>
    </p:spTree>
    <p:extLst>
      <p:ext uri="{BB962C8B-B14F-4D97-AF65-F5344CB8AC3E}">
        <p14:creationId xmlns:p14="http://schemas.microsoft.com/office/powerpoint/2010/main" val="3035663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VLAN Example</a:t>
            </a:r>
            <a:endParaRPr lang="en-US" dirty="0"/>
          </a:p>
        </p:txBody>
      </p:sp>
      <p:pic>
        <p:nvPicPr>
          <p:cNvPr id="4098" name="Picture 2" descr="http://www.cisco.com/c/dam/en/us/support/docs/wireless-mobility/wireless-vlan/71477-ap-group-vlans-wlc-network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1676400"/>
            <a:ext cx="57531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44353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121</TotalTime>
  <Words>624</Words>
  <Application>Microsoft Office PowerPoint</Application>
  <PresentationFormat>On-screen Show (4:3)</PresentationFormat>
  <Paragraphs>117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Wingdings</vt:lpstr>
      <vt:lpstr>Clarity</vt:lpstr>
      <vt:lpstr>Networks – Network Fundamentals</vt:lpstr>
      <vt:lpstr>How do computers connect to each other?</vt:lpstr>
      <vt:lpstr>Network Hardware</vt:lpstr>
      <vt:lpstr>Standards &amp; Protocols</vt:lpstr>
      <vt:lpstr>Data Packets</vt:lpstr>
      <vt:lpstr>Network Layers</vt:lpstr>
      <vt:lpstr>Local Area Network (LAN)</vt:lpstr>
      <vt:lpstr>Virtual Local Area Network (VLAN)</vt:lpstr>
      <vt:lpstr>VLAN Example</vt:lpstr>
      <vt:lpstr>Wireless Local Area Network (WLAN)</vt:lpstr>
      <vt:lpstr>Wide Area Network (WAN)</vt:lpstr>
      <vt:lpstr>Storage Area Network (SAN)</vt:lpstr>
      <vt:lpstr>Virtual Private Network (VPN)</vt:lpstr>
      <vt:lpstr>VPN Example</vt:lpstr>
      <vt:lpstr>What do you need for a VPN?</vt:lpstr>
      <vt:lpstr>Evaluate the use of VPNs</vt:lpstr>
      <vt:lpstr>Personal Area Network (PAN)</vt:lpstr>
      <vt:lpstr>Client-Server Model</vt:lpstr>
      <vt:lpstr>Peer-to-Peer (P2P)</vt:lpstr>
      <vt:lpstr>Internet</vt:lpstr>
      <vt:lpstr>Why did the Internet grow so quickly?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Networks</dc:title>
  <dc:creator>Paul</dc:creator>
  <cp:lastModifiedBy>WLCS</cp:lastModifiedBy>
  <cp:revision>45</cp:revision>
  <dcterms:created xsi:type="dcterms:W3CDTF">2014-01-13T12:07:33Z</dcterms:created>
  <dcterms:modified xsi:type="dcterms:W3CDTF">2016-02-09T16:43:23Z</dcterms:modified>
</cp:coreProperties>
</file>