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</a:t>
            </a:r>
            <a:r>
              <a:rPr lang="en-US" dirty="0" err="1" smtClean="0"/>
              <a:t>AnalyZing</a:t>
            </a:r>
            <a:r>
              <a:rPr lang="en-US" dirty="0" smtClean="0"/>
              <a:t>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137" cy="4876800"/>
          </a:xfrm>
        </p:spPr>
        <p:txBody>
          <a:bodyPr/>
          <a:lstStyle/>
          <a:p>
            <a:r>
              <a:rPr lang="en-US" dirty="0" smtClean="0"/>
              <a:t>Graph ~ a structure </a:t>
            </a:r>
            <a:r>
              <a:rPr lang="en-US" dirty="0" smtClean="0"/>
              <a:t>of nodes/vertices </a:t>
            </a:r>
            <a:r>
              <a:rPr lang="en-US" dirty="0" smtClean="0"/>
              <a:t>connected by </a:t>
            </a:r>
            <a:r>
              <a:rPr lang="en-US" dirty="0" smtClean="0"/>
              <a:t>edges</a:t>
            </a:r>
          </a:p>
          <a:p>
            <a:r>
              <a:rPr lang="en-US" dirty="0" smtClean="0"/>
              <a:t>The edges may be directed or undirected</a:t>
            </a:r>
          </a:p>
          <a:p>
            <a:r>
              <a:rPr lang="en-US" dirty="0" smtClean="0"/>
              <a:t>Distance ~ shortest # of edges connecting 2 vertices</a:t>
            </a:r>
          </a:p>
          <a:p>
            <a:r>
              <a:rPr lang="en-US" dirty="0" smtClean="0"/>
              <a:t>Diameter ~ greatest distance b/w any 2 vertices of a graph</a:t>
            </a:r>
            <a:endParaRPr lang="en-US" dirty="0"/>
          </a:p>
        </p:txBody>
      </p:sp>
      <p:pic>
        <p:nvPicPr>
          <p:cNvPr id="1026" name="Picture 2" descr="C:\Users\Paul\Downloads\Wikipedia_multilingual_network_graph_July_201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92" y="3594937"/>
            <a:ext cx="3124200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ul\Downloads\6n-gr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9771"/>
            <a:ext cx="2962275" cy="19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29137" y="5857983"/>
            <a:ext cx="426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http://en.wikipedia.org/wiki/Graph_(data_structure)</a:t>
            </a:r>
          </a:p>
        </p:txBody>
      </p:sp>
    </p:spTree>
    <p:extLst>
      <p:ext uri="{BB962C8B-B14F-4D97-AF65-F5344CB8AC3E}">
        <p14:creationId xmlns:p14="http://schemas.microsoft.com/office/powerpoint/2010/main" val="25819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graph ~ Directed graph that is formed by webpages and their hyperlinks</a:t>
            </a:r>
          </a:p>
          <a:p>
            <a:r>
              <a:rPr lang="en-US" dirty="0" smtClean="0"/>
              <a:t>Sub-graph is a set of pages linked to one specific topic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819400"/>
            <a:ext cx="6116491" cy="347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6291590"/>
            <a:ext cx="541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http://googlesystem.blogspot.com/2007/05/world-wide-web-as-seen-by-google.html</a:t>
            </a:r>
          </a:p>
        </p:txBody>
      </p:sp>
    </p:spTree>
    <p:extLst>
      <p:ext uri="{BB962C8B-B14F-4D97-AF65-F5344CB8AC3E}">
        <p14:creationId xmlns:p14="http://schemas.microsoft.com/office/powerpoint/2010/main" val="127827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graph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Bow-tie structure of the web graph</a:t>
            </a:r>
          </a:p>
          <a:p>
            <a:pPr lvl="1"/>
            <a:r>
              <a:rPr lang="en-US" dirty="0" smtClean="0"/>
              <a:t>IN-links go to a Strongly Connected Core (SCC) of web pages</a:t>
            </a:r>
          </a:p>
          <a:p>
            <a:pPr lvl="1"/>
            <a:r>
              <a:rPr lang="en-US" dirty="0" smtClean="0"/>
              <a:t>SCC pages link to all other SCC pages (e.g. paulbui.net/</a:t>
            </a:r>
            <a:r>
              <a:rPr lang="en-US" dirty="0" err="1" smtClean="0"/>
              <a:t>wl</a:t>
            </a:r>
            <a:r>
              <a:rPr lang="en-US" dirty="0" smtClean="0"/>
              <a:t>)	</a:t>
            </a:r>
          </a:p>
          <a:p>
            <a:pPr lvl="1"/>
            <a:r>
              <a:rPr lang="en-US" dirty="0" smtClean="0"/>
              <a:t>OUT-links leave the SCC, and you cannot get back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74611"/>
            <a:ext cx="5029200" cy="320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72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Graph Application to 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PageRank algorithm used web graphs</a:t>
            </a:r>
            <a:endParaRPr lang="en-US" dirty="0"/>
          </a:p>
        </p:txBody>
      </p:sp>
      <p:pic>
        <p:nvPicPr>
          <p:cNvPr id="4100" name="Picture 4" descr="http://upload.wikimedia.org/wikipedia/commons/thumb/f/fb/PageRanks-Example.svg/500px-PageRanks-Exam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47625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3128" y="6244281"/>
            <a:ext cx="3161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http://en.wikipedia.org/wiki/PageRank</a:t>
            </a:r>
          </a:p>
        </p:txBody>
      </p:sp>
    </p:spTree>
    <p:extLst>
      <p:ext uri="{BB962C8B-B14F-4D97-AF65-F5344CB8AC3E}">
        <p14:creationId xmlns:p14="http://schemas.microsoft.com/office/powerpoint/2010/main" val="307811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laws and web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# of transistors on integrated circuit doubles about every two years</a:t>
            </a:r>
          </a:p>
          <a:p>
            <a:pPr lvl="1"/>
            <a:r>
              <a:rPr lang="en-US" dirty="0" smtClean="0"/>
              <a:t>Exponential growth of power</a:t>
            </a:r>
          </a:p>
          <a:p>
            <a:pPr lvl="1"/>
            <a:r>
              <a:rPr lang="en-US" dirty="0" smtClean="0"/>
              <a:t>Exponential decay of cost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CPUs</a:t>
            </a:r>
          </a:p>
          <a:p>
            <a:pPr lvl="2"/>
            <a:r>
              <a:rPr lang="en-US" dirty="0" smtClean="0"/>
              <a:t>Flash drives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Metcalfe’s Law</a:t>
            </a:r>
          </a:p>
          <a:p>
            <a:pPr lvl="1"/>
            <a:r>
              <a:rPr lang="en-US" dirty="0" smtClean="0"/>
              <a:t>Usefulness of a network ~ n^2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n(n </a:t>
            </a:r>
            <a:r>
              <a:rPr lang="en-US" dirty="0"/>
              <a:t>− 1)/</a:t>
            </a:r>
            <a:r>
              <a:rPr lang="en-US" dirty="0" smtClean="0"/>
              <a:t>2 </a:t>
            </a:r>
            <a:r>
              <a:rPr lang="en-US" dirty="0" smtClean="0">
                <a:sym typeface="Wingdings" panose="05000000000000000000" pitchFamily="2" charset="2"/>
              </a:rPr>
              <a:t> n^2</a:t>
            </a:r>
            <a:endParaRPr lang="en-US" dirty="0"/>
          </a:p>
        </p:txBody>
      </p:sp>
      <p:pic>
        <p:nvPicPr>
          <p:cNvPr id="3076" name="Picture 4" descr="http://upload.wikimedia.org/wikipedia/commons/thumb/1/1d/Metcalfe-Network-Effect.svg/200px-Metcalfe-Network-Effec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71135"/>
            <a:ext cx="19050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15312" y="6324600"/>
            <a:ext cx="3018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http://en.wikipedia.org/wiki/Metcalfe's_law</a:t>
            </a:r>
          </a:p>
        </p:txBody>
      </p:sp>
    </p:spTree>
    <p:extLst>
      <p:ext uri="{BB962C8B-B14F-4D97-AF65-F5344CB8AC3E}">
        <p14:creationId xmlns:p14="http://schemas.microsoft.com/office/powerpoint/2010/main" val="820651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</TotalTime>
  <Words>177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Web Science: AnalyZing the Web</vt:lpstr>
      <vt:lpstr>Graph Terminology</vt:lpstr>
      <vt:lpstr>Web graph</vt:lpstr>
      <vt:lpstr>Web graph features</vt:lpstr>
      <vt:lpstr>Web Graph Application to PageRank</vt:lpstr>
      <vt:lpstr>Power laws and web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AnalyZing the Web</dc:title>
  <dc:creator>Paul</dc:creator>
  <cp:lastModifiedBy>WLCS</cp:lastModifiedBy>
  <cp:revision>27</cp:revision>
  <dcterms:created xsi:type="dcterms:W3CDTF">2014-03-31T11:14:57Z</dcterms:created>
  <dcterms:modified xsi:type="dcterms:W3CDTF">2014-03-31T12:44:40Z</dcterms:modified>
</cp:coreProperties>
</file>