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sz="1200" lang="en">
                <a:solidFill>
                  <a:schemeClr val="dk1"/>
                </a:solidFill>
              </a:rPr>
              <a:t>What it is: an attempt to make a network or server unavailable by spamming it with requests so that response time increases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sz="1400" lang="en">
                <a:solidFill>
                  <a:schemeClr val="dk1"/>
                </a:solidFill>
              </a:rPr>
              <a:t>The monitoring of telephone and Internet conversations by a third party, either passive by monitoring or recording the communication or active by altering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The name comes from the literal meaning that the attack is discovered on "day zero" of awareness of the vulnerability, which is known to the public for a period of 0 days.</a:t>
            </a:r>
          </a:p>
          <a:p>
            <a:r>
              <a:t/>
            </a:r>
          </a:p>
          <a:p>
            <a:pPr rtl="0" lvl="0">
              <a:buNone/>
            </a:pPr>
            <a:r>
              <a:rPr lang="en"/>
              <a:t>By blocking an exploitation technique, we are breaking the chain, i.e., the sequence of events that must occur for the exploit to succeed. This means that the entire attack is blocked. Therefore, blocking all exploitation techniques will prevent every exploit from succeeding. At the moment of the blocking, we are able to take a “real-time picture” of the memory, which provides invaluable information about the prevented attack.</a:t>
            </a:r>
          </a:p>
          <a:p>
            <a:pPr>
              <a:buNone/>
            </a:pPr>
            <a:r>
              <a:rPr lang="en"/>
              <a:t>https://cyvera.com/solution/zero-day-attacks/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use this for explanation -&gt; http://computernetworkingnotes.com/network-security-access-lists-standards-and-extended/types-of-attack.html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sz="1200" lang="en">
                <a:solidFill>
                  <a:schemeClr val="dk1"/>
                </a:solidFill>
              </a:rPr>
              <a:t>What it is: Once an attacker has read your data, he has the ability to alter the data within.</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35183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3496604"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1867781" x="685800"/>
            <a:ext cy="1648800" cx="7772400"/>
          </a:xfrm>
          <a:prstGeom prst="rect">
            <a:avLst/>
          </a:prstGeom>
        </p:spPr>
        <p:txBody>
          <a:bodyPr bIns="91425" rIns="91425" lIns="91425" t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p:txBody>
      </p:sp>
      <p:sp>
        <p:nvSpPr>
          <p:cNvPr id="11" name="Shape 11"/>
          <p:cNvSpPr txBox="1"/>
          <p:nvPr>
            <p:ph idx="1" type="subTitle"/>
          </p:nvPr>
        </p:nvSpPr>
        <p:spPr>
          <a:xfrm>
            <a:off y="3627026" x="685800"/>
            <a:ext cy="774300" cx="7772400"/>
          </a:xfrm>
          <a:prstGeom prst="rect">
            <a:avLst/>
          </a:prstGeom>
        </p:spPr>
        <p:txBody>
          <a:bodyPr bIns="91425" rIns="91425" lIns="91425" tIns="91425" anchor="t" anchorCtr="0"/>
          <a:lstStyle>
            <a:lvl1pPr marL="0">
              <a:spcBef>
                <a:spcPts val="0"/>
              </a:spcBef>
              <a:buClr>
                <a:schemeClr val="dk2"/>
              </a:buClr>
              <a:buNone/>
              <a:defRPr>
                <a:solidFill>
                  <a:schemeClr val="dk2"/>
                </a:solidFill>
              </a:defRPr>
            </a:lvl1pPr>
            <a:lvl2pPr indent="190500" marL="0">
              <a:spcBef>
                <a:spcPts val="0"/>
              </a:spcBef>
              <a:buClr>
                <a:schemeClr val="dk2"/>
              </a:buClr>
              <a:buSzPct val="100000"/>
              <a:buNone/>
              <a:defRPr sz="3000">
                <a:solidFill>
                  <a:schemeClr val="dk2"/>
                </a:solidFill>
              </a:defRPr>
            </a:lvl2pPr>
            <a:lvl3pPr indent="190500" marL="0">
              <a:spcBef>
                <a:spcPts val="0"/>
              </a:spcBef>
              <a:buClr>
                <a:schemeClr val="dk2"/>
              </a:buClr>
              <a:buSzPct val="100000"/>
              <a:buNone/>
              <a:defRPr sz="3000">
                <a:solidFill>
                  <a:schemeClr val="dk2"/>
                </a:solidFill>
              </a:defRPr>
            </a:lvl3pPr>
            <a:lvl4pPr indent="190500" marL="0">
              <a:spcBef>
                <a:spcPts val="0"/>
              </a:spcBef>
              <a:buClr>
                <a:schemeClr val="dk2"/>
              </a:buClr>
              <a:buSzPct val="100000"/>
              <a:buNone/>
              <a:defRPr sz="3000">
                <a:solidFill>
                  <a:schemeClr val="dk2"/>
                </a:solidFill>
              </a:defRPr>
            </a:lvl4pPr>
            <a:lvl5pPr indent="190500" marL="0">
              <a:spcBef>
                <a:spcPts val="0"/>
              </a:spcBef>
              <a:buClr>
                <a:schemeClr val="dk2"/>
              </a:buClr>
              <a:buSzPct val="100000"/>
              <a:buNone/>
              <a:defRPr sz="3000">
                <a:solidFill>
                  <a:schemeClr val="dk2"/>
                </a:solidFill>
              </a:defRPr>
            </a:lvl5pPr>
            <a:lvl6pPr indent="190500" marL="0">
              <a:spcBef>
                <a:spcPts val="0"/>
              </a:spcBef>
              <a:buClr>
                <a:schemeClr val="dk2"/>
              </a:buClr>
              <a:buSzPct val="100000"/>
              <a:buNone/>
              <a:defRPr sz="3000">
                <a:solidFill>
                  <a:schemeClr val="dk2"/>
                </a:solidFill>
              </a:defRPr>
            </a:lvl6pPr>
            <a:lvl7pPr indent="190500" marL="0">
              <a:spcBef>
                <a:spcPts val="0"/>
              </a:spcBef>
              <a:buClr>
                <a:schemeClr val="dk2"/>
              </a:buClr>
              <a:buSzPct val="100000"/>
              <a:buNone/>
              <a:defRPr sz="3000">
                <a:solidFill>
                  <a:schemeClr val="dk2"/>
                </a:solidFill>
              </a:defRPr>
            </a:lvl7pPr>
            <a:lvl8pPr indent="190500" marL="0">
              <a:spcBef>
                <a:spcPts val="0"/>
              </a:spcBef>
              <a:buClr>
                <a:schemeClr val="dk2"/>
              </a:buClr>
              <a:buSzPct val="100000"/>
              <a:buNone/>
              <a:defRPr sz="3000">
                <a:solidFill>
                  <a:schemeClr val="dk2"/>
                </a:solidFill>
              </a:defRPr>
            </a:lvl8pPr>
            <a:lvl9pP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149900"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1" type="body"/>
          </p:nvPr>
        </p:nvSpPr>
        <p:spPr>
          <a:xfrm>
            <a:off y="1200150" x="457200"/>
            <a:ext cy="37256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149900"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149900"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4406309" x="457200"/>
            <a:ext cy="519599" cx="8229600"/>
          </a:xfrm>
          <a:prstGeom prst="rect">
            <a:avLst/>
          </a:prstGeom>
        </p:spPr>
        <p:txBody>
          <a:bodyPr bIns="91425" rIns="91425" lIns="91425" tIns="91425" anchor="t" anchorCtr="0"/>
          <a:lstStyle>
            <a:lvl1pPr indent="-171450" marL="285750">
              <a:spcBef>
                <a:spcPts val="0"/>
              </a:spcBef>
              <a:buClr>
                <a:schemeClr val="dk2"/>
              </a:buClr>
              <a:buSzPct val="100000"/>
              <a:buNone/>
              <a:defRPr sz="1800">
                <a:solidFill>
                  <a:schemeClr val="dk2"/>
                </a:solidFill>
              </a:defRPr>
            </a:lvl1pPr>
          </a:lstStyle>
          <a:p/>
        </p:txBody>
      </p:sp>
      <p:sp>
        <p:nvSpPr>
          <p:cNvPr id="29" name="Shape 29"/>
          <p:cNvSpPr/>
          <p:nvPr/>
        </p:nvSpPr>
        <p:spPr>
          <a:xfrm>
            <a:off y="0" x="4274"/>
            <a:ext cy="4406399"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4384371"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marL="0">
              <a:buClr>
                <a:schemeClr val="lt1"/>
              </a:buClr>
              <a:buSzPct val="100000"/>
              <a:buNone/>
              <a:defRPr b="1" sz="3600">
                <a:solidFill>
                  <a:schemeClr val="lt1"/>
                </a:solidFill>
              </a:defRPr>
            </a:lvl1pPr>
            <a:lvl2pPr indent="228600" marL="0">
              <a:buClr>
                <a:schemeClr val="lt1"/>
              </a:buClr>
              <a:buSzPct val="100000"/>
              <a:buNone/>
              <a:defRPr b="1" sz="3600">
                <a:solidFill>
                  <a:schemeClr val="lt1"/>
                </a:solidFill>
              </a:defRPr>
            </a:lvl2pPr>
            <a:lvl3pPr indent="228600" marL="0">
              <a:buClr>
                <a:schemeClr val="lt1"/>
              </a:buClr>
              <a:buSzPct val="100000"/>
              <a:buNone/>
              <a:defRPr b="1" sz="3600">
                <a:solidFill>
                  <a:schemeClr val="lt1"/>
                </a:solidFill>
              </a:defRPr>
            </a:lvl3pPr>
            <a:lvl4pPr indent="228600" marL="0">
              <a:buClr>
                <a:schemeClr val="lt1"/>
              </a:buClr>
              <a:buSzPct val="100000"/>
              <a:buNone/>
              <a:defRPr b="1" sz="3600">
                <a:solidFill>
                  <a:schemeClr val="lt1"/>
                </a:solidFill>
              </a:defRPr>
            </a:lvl4pPr>
            <a:lvl5pPr indent="228600" marL="0">
              <a:buClr>
                <a:schemeClr val="lt1"/>
              </a:buClr>
              <a:buSzPct val="100000"/>
              <a:buNone/>
              <a:defRPr b="1" sz="3600">
                <a:solidFill>
                  <a:schemeClr val="lt1"/>
                </a:solidFill>
              </a:defRPr>
            </a:lvl5pPr>
            <a:lvl6pPr indent="228600" marL="0">
              <a:buClr>
                <a:schemeClr val="lt1"/>
              </a:buClr>
              <a:buSzPct val="100000"/>
              <a:buNone/>
              <a:defRPr b="1" sz="3600">
                <a:solidFill>
                  <a:schemeClr val="lt1"/>
                </a:solidFill>
              </a:defRPr>
            </a:lvl6pPr>
            <a:lvl7pPr indent="228600" marL="0">
              <a:buClr>
                <a:schemeClr val="lt1"/>
              </a:buClr>
              <a:buSzPct val="100000"/>
              <a:buNone/>
              <a:defRPr b="1" sz="3600">
                <a:solidFill>
                  <a:schemeClr val="lt1"/>
                </a:solidFill>
              </a:defRPr>
            </a:lvl7pPr>
            <a:lvl8pPr indent="228600" marL="0">
              <a:buClr>
                <a:schemeClr val="lt1"/>
              </a:buClr>
              <a:buSzPct val="100000"/>
              <a:buNone/>
              <a:defRPr b="1" sz="3600">
                <a:solidFill>
                  <a:schemeClr val="lt1"/>
                </a:solidFill>
              </a:defRPr>
            </a:lvl8pPr>
            <a:lvl9pPr indent="228600" marL="0">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gif" Type="http://schemas.openxmlformats.org/officeDocument/2006/relationships/image" Id="rId4"/><Relationship Target="http://en.wikipedia.org/wiki/Denial-of-service_attack" Type="http://schemas.openxmlformats.org/officeDocument/2006/relationships/hyperlink" TargetMode="External" Id="rId3"/><Relationship Target="../media/image01.gif" Type="http://schemas.openxmlformats.org/officeDocument/2006/relationships/image" Id="rId6"/><Relationship Target="../media/image11.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4"/><Relationship Target="../media/image0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3.gif"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http://en.wikipedia.org/wiki/Telephone_tapping" Type="http://schemas.openxmlformats.org/officeDocument/2006/relationships/hyperlink" TargetMode="External"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1867781" x="685800"/>
            <a:ext cy="1648800" cx="7772400"/>
          </a:xfrm>
          <a:prstGeom prst="rect">
            <a:avLst/>
          </a:prstGeom>
        </p:spPr>
        <p:txBody>
          <a:bodyPr bIns="91425" rIns="91425" lIns="91425" tIns="91425" anchor="b" anchorCtr="0">
            <a:noAutofit/>
          </a:bodyPr>
          <a:lstStyle/>
          <a:p>
            <a:pPr>
              <a:buNone/>
            </a:pPr>
            <a:r>
              <a:rPr sz="6000" lang="en"/>
              <a:t>Bring Your Own Device (BYOD) </a:t>
            </a:r>
          </a:p>
        </p:txBody>
      </p:sp>
      <p:sp>
        <p:nvSpPr>
          <p:cNvPr id="34" name="Shape 34"/>
          <p:cNvSpPr txBox="1"/>
          <p:nvPr>
            <p:ph idx="1" type="subTitle"/>
          </p:nvPr>
        </p:nvSpPr>
        <p:spPr>
          <a:xfrm>
            <a:off y="3678301" x="728525"/>
            <a:ext cy="774300" cx="7772400"/>
          </a:xfrm>
          <a:prstGeom prst="rect">
            <a:avLst/>
          </a:prstGeom>
        </p:spPr>
        <p:txBody>
          <a:bodyPr bIns="91425" rIns="91425" lIns="91425" tIns="91425" anchor="t" anchorCtr="0">
            <a:noAutofit/>
          </a:bodyPr>
          <a:lstStyle/>
          <a:p>
            <a:pPr>
              <a:buNone/>
            </a:pPr>
            <a:r>
              <a:rPr lang="en"/>
              <a:t>JT, Ahad, Rob, Patrick, Temuulen, Jacob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Policies</a:t>
            </a:r>
          </a:p>
        </p:txBody>
      </p:sp>
      <p:sp>
        <p:nvSpPr>
          <p:cNvPr id="100" name="Shape 100"/>
          <p:cNvSpPr txBox="1"/>
          <p:nvPr>
            <p:ph idx="1" type="body"/>
          </p:nvPr>
        </p:nvSpPr>
        <p:spPr>
          <a:xfrm>
            <a:off y="1200150" x="457200"/>
            <a:ext cy="3742200" cx="8229600"/>
          </a:xfrm>
          <a:prstGeom prst="rect">
            <a:avLst/>
          </a:prstGeom>
        </p:spPr>
        <p:txBody>
          <a:bodyPr bIns="91425" rIns="91425" lIns="91425" tIns="91425" anchor="t" anchorCtr="0">
            <a:noAutofit/>
          </a:bodyPr>
          <a:lstStyle/>
          <a:p>
            <a:pPr rtl="0" lvl="0">
              <a:buNone/>
            </a:pPr>
            <a:r>
              <a:rPr sz="2800" lang="en"/>
              <a:t>Wi-Fi - Receive the WPA-2 key from us, </a:t>
            </a:r>
            <a:r>
              <a:rPr sz="2800" lang="en" i="1"/>
              <a:t>do not share it</a:t>
            </a:r>
          </a:p>
          <a:p>
            <a:pPr rtl="0" lvl="0">
              <a:buNone/>
            </a:pPr>
            <a:r>
              <a:rPr sz="2800" lang="en"/>
              <a:t>Wired - All wired connections will be through the company’s VPN</a:t>
            </a:r>
          </a:p>
          <a:p>
            <a:pPr rtl="0" lvl="0">
              <a:buNone/>
            </a:pPr>
            <a:r>
              <a:rPr sz="2800" lang="en"/>
              <a:t>Be sure to keep your RFID tag with you at all times</a:t>
            </a:r>
          </a:p>
          <a:p>
            <a:pPr rtl="0" lvl="0">
              <a:buNone/>
            </a:pPr>
            <a:r>
              <a:rPr sz="2800" lang="en"/>
              <a:t>Don’t mix personal and work account information</a:t>
            </a:r>
          </a:p>
          <a:p>
            <a:r>
              <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buNone/>
            </a:pPr>
            <a:r>
              <a:rPr lang="en">
                <a:solidFill>
                  <a:srgbClr val="FFFFFF"/>
                </a:solidFill>
                <a:hlinkClick r:id="rId3"/>
              </a:rPr>
              <a:t>Denial-of-service attack</a:t>
            </a:r>
            <a:r>
              <a:rPr lang="en">
                <a:solidFill>
                  <a:srgbClr val="FFFFFF"/>
                </a:solidFill>
              </a:rPr>
              <a:t> </a:t>
            </a:r>
          </a:p>
        </p:txBody>
      </p:sp>
      <p:sp>
        <p:nvSpPr>
          <p:cNvPr id="40" name="Shape 40"/>
          <p:cNvSpPr txBox="1"/>
          <p:nvPr/>
        </p:nvSpPr>
        <p:spPr>
          <a:xfrm>
            <a:off y="1191500" x="378700"/>
            <a:ext cy="3685199" cx="4310400"/>
          </a:xfrm>
          <a:prstGeom prst="rect">
            <a:avLst/>
          </a:prstGeom>
        </p:spPr>
        <p:txBody>
          <a:bodyPr bIns="91425" rIns="91425" lIns="91425" tIns="91425" anchor="t" anchorCtr="0">
            <a:noAutofit/>
          </a:bodyPr>
          <a:lstStyle/>
          <a:p>
            <a:pPr rtl="0" lvl="0">
              <a:spcBef>
                <a:spcPts val="600"/>
              </a:spcBef>
              <a:buClr>
                <a:schemeClr val="dk1"/>
              </a:buClr>
              <a:buSzPct val="55000"/>
              <a:buFont typeface="Arial"/>
              <a:buNone/>
            </a:pPr>
            <a:r>
              <a:rPr u="sng" sz="2000" lang="en">
                <a:solidFill>
                  <a:schemeClr val="dk1"/>
                </a:solidFill>
              </a:rPr>
              <a:t>How to prevent it:</a:t>
            </a:r>
            <a:r>
              <a:rPr sz="2000" lang="en">
                <a:solidFill>
                  <a:schemeClr val="dk1"/>
                </a:solidFill>
              </a:rPr>
              <a:t> </a:t>
            </a:r>
          </a:p>
          <a:p>
            <a:pPr rtl="0" lvl="0">
              <a:spcBef>
                <a:spcPts val="600"/>
              </a:spcBef>
              <a:buNone/>
            </a:pPr>
            <a:r>
              <a:rPr sz="2000" lang="en">
                <a:solidFill>
                  <a:schemeClr val="dk1"/>
                </a:solidFill>
              </a:rPr>
              <a:t>use of SYN cookies which may be used to limit any overflow of traffic from a certain TCP/IP address</a:t>
            </a:r>
          </a:p>
          <a:p>
            <a:pPr rtl="0" lvl="0">
              <a:spcBef>
                <a:spcPts val="600"/>
              </a:spcBef>
              <a:buNone/>
            </a:pPr>
            <a:r>
              <a:rPr sz="2000" lang="en">
                <a:solidFill>
                  <a:schemeClr val="dk1"/>
                </a:solidFill>
              </a:rPr>
              <a:t>Packet filtering</a:t>
            </a:r>
          </a:p>
          <a:p>
            <a:pPr rtl="0" lvl="0">
              <a:spcBef>
                <a:spcPts val="600"/>
              </a:spcBef>
              <a:buNone/>
            </a:pPr>
            <a:r>
              <a:rPr sz="2000" lang="en">
                <a:solidFill>
                  <a:schemeClr val="dk1"/>
                </a:solidFill>
              </a:rPr>
              <a:t>Blacklist certain IP’s</a:t>
            </a:r>
          </a:p>
        </p:txBody>
      </p:sp>
      <p:pic>
        <p:nvPicPr>
          <p:cNvPr id="41" name="Shape 41"/>
          <p:cNvPicPr preferRelativeResize="0"/>
          <p:nvPr/>
        </p:nvPicPr>
        <p:blipFill>
          <a:blip r:embed="rId4"/>
          <a:stretch>
            <a:fillRect/>
          </a:stretch>
        </p:blipFill>
        <p:spPr>
          <a:xfrm>
            <a:off y="1717600" x="4738087"/>
            <a:ext cy="3159099" cx="4212125"/>
          </a:xfrm>
          <a:prstGeom prst="rect">
            <a:avLst/>
          </a:prstGeom>
        </p:spPr>
      </p:pic>
      <p:pic>
        <p:nvPicPr>
          <p:cNvPr id="42" name="Shape 42"/>
          <p:cNvPicPr preferRelativeResize="0"/>
          <p:nvPr/>
        </p:nvPicPr>
        <p:blipFill>
          <a:blip r:embed="rId5"/>
          <a:stretch>
            <a:fillRect/>
          </a:stretch>
        </p:blipFill>
        <p:spPr>
          <a:xfrm>
            <a:off y="2598625" x="6449360"/>
            <a:ext cy="444499" cx="789574"/>
          </a:xfrm>
          <a:prstGeom prst="rect">
            <a:avLst/>
          </a:prstGeom>
        </p:spPr>
      </p:pic>
      <p:pic>
        <p:nvPicPr>
          <p:cNvPr id="43" name="Shape 43"/>
          <p:cNvPicPr preferRelativeResize="0"/>
          <p:nvPr/>
        </p:nvPicPr>
        <p:blipFill>
          <a:blip r:embed="rId6"/>
          <a:stretch>
            <a:fillRect/>
          </a:stretch>
        </p:blipFill>
        <p:spPr>
          <a:xfrm>
            <a:off y="3714650" x="1505200"/>
            <a:ext cy="1162050" cx="20574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Application Layer Attack </a:t>
            </a:r>
          </a:p>
        </p:txBody>
      </p:sp>
      <p:sp>
        <p:nvSpPr>
          <p:cNvPr id="49" name="Shape 49"/>
          <p:cNvSpPr txBox="1"/>
          <p:nvPr>
            <p:ph idx="1" type="body"/>
          </p:nvPr>
        </p:nvSpPr>
        <p:spPr>
          <a:xfrm>
            <a:off y="1272700" x="217625"/>
            <a:ext cy="3725699" cx="3685199"/>
          </a:xfrm>
          <a:prstGeom prst="rect">
            <a:avLst/>
          </a:prstGeom>
        </p:spPr>
        <p:txBody>
          <a:bodyPr bIns="91425" rIns="91425" lIns="91425" tIns="91425" anchor="t" anchorCtr="0">
            <a:noAutofit/>
          </a:bodyPr>
          <a:lstStyle/>
          <a:p>
            <a:pPr rtl="0" lvl="0">
              <a:buNone/>
            </a:pPr>
            <a:r>
              <a:rPr sz="2000" lang="en"/>
              <a:t>
</a:t>
            </a:r>
            <a:r>
              <a:rPr sz="2000" lang="en"/>
              <a:t>Attacks the application layer (web server, web application, etc) by overloading requests </a:t>
            </a:r>
          </a:p>
          <a:p>
            <a:r>
              <a:t/>
            </a:r>
          </a:p>
          <a:p>
            <a:pPr rtl="0" lvl="0">
              <a:buNone/>
            </a:pPr>
            <a:r>
              <a:rPr u="sng" sz="2000" lang="en"/>
              <a:t>How to prevent:</a:t>
            </a:r>
            <a:r>
              <a:rPr b="1" sz="2000" lang="en"/>
              <a:t> </a:t>
            </a:r>
            <a:r>
              <a:rPr sz="2000" lang="en"/>
              <a:t>Distinguish human traffic from bot traffic to detect attacks (monitor for unusual traffic) </a:t>
            </a:r>
          </a:p>
          <a:p>
            <a:r>
              <a:t/>
            </a:r>
          </a:p>
          <a:p>
            <a:r>
              <a:t/>
            </a:r>
          </a:p>
        </p:txBody>
      </p:sp>
      <p:pic>
        <p:nvPicPr>
          <p:cNvPr id="50" name="Shape 50"/>
          <p:cNvPicPr preferRelativeResize="0"/>
          <p:nvPr/>
        </p:nvPicPr>
        <p:blipFill>
          <a:blip r:embed="rId3"/>
          <a:stretch>
            <a:fillRect/>
          </a:stretch>
        </p:blipFill>
        <p:spPr>
          <a:xfrm rot="10800000">
            <a:off y="0" x="7258050"/>
            <a:ext cy="1466850" cx="1428750"/>
          </a:xfrm>
          <a:prstGeom prst="rect">
            <a:avLst/>
          </a:prstGeom>
        </p:spPr>
      </p:pic>
      <p:pic>
        <p:nvPicPr>
          <p:cNvPr id="51" name="Shape 51"/>
          <p:cNvPicPr preferRelativeResize="0"/>
          <p:nvPr/>
        </p:nvPicPr>
        <p:blipFill>
          <a:blip r:embed="rId4"/>
          <a:stretch>
            <a:fillRect/>
          </a:stretch>
        </p:blipFill>
        <p:spPr>
          <a:xfrm>
            <a:off y="1596000" x="4027350"/>
            <a:ext cy="3349875" cx="511665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Sniffer Attack</a:t>
            </a:r>
          </a:p>
        </p:txBody>
      </p:sp>
      <p:sp>
        <p:nvSpPr>
          <p:cNvPr id="57" name="Shape 5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buClr>
                <a:schemeClr val="dk1"/>
              </a:buClr>
              <a:buSzPct val="55000"/>
              <a:buFont typeface="Arial"/>
              <a:buNone/>
            </a:pPr>
            <a:r>
              <a:rPr sz="2000" lang="en"/>
              <a:t>A </a:t>
            </a:r>
            <a:r>
              <a:rPr b="1" sz="2000" lang="en"/>
              <a:t>sniffer attack </a:t>
            </a:r>
            <a:r>
              <a:rPr sz="2000" lang="en"/>
              <a:t>is the process of listening to or the interception of data being transferred on a network.</a:t>
            </a:r>
          </a:p>
          <a:p>
            <a:pPr rtl="0" lvl="0">
              <a:buClr>
                <a:schemeClr val="dk1"/>
              </a:buClr>
              <a:buSzPct val="55000"/>
              <a:buFont typeface="Arial"/>
              <a:buNone/>
            </a:pPr>
            <a:r>
              <a:rPr u="sng" sz="2000" lang="en"/>
              <a:t>How to prevent</a:t>
            </a:r>
            <a:r>
              <a:rPr sz="2000" lang="en"/>
              <a:t>: Encryption or Secure Protocols.</a:t>
            </a:r>
          </a:p>
          <a:p>
            <a:r>
              <a:t/>
            </a:r>
          </a:p>
        </p:txBody>
      </p:sp>
      <p:pic>
        <p:nvPicPr>
          <p:cNvPr id="58" name="Shape 58"/>
          <p:cNvPicPr preferRelativeResize="0"/>
          <p:nvPr/>
        </p:nvPicPr>
        <p:blipFill>
          <a:blip r:embed="rId3"/>
          <a:stretch>
            <a:fillRect/>
          </a:stretch>
        </p:blipFill>
        <p:spPr>
          <a:xfrm>
            <a:off y="2416400" x="275800"/>
            <a:ext cy="2706675" cx="3222218"/>
          </a:xfrm>
          <a:prstGeom prst="rect">
            <a:avLst/>
          </a:prstGeom>
          <a:noFill/>
          <a:ln>
            <a:noFill/>
          </a:ln>
        </p:spPr>
      </p:pic>
      <p:pic>
        <p:nvPicPr>
          <p:cNvPr id="59" name="Shape 59"/>
          <p:cNvPicPr preferRelativeResize="0"/>
          <p:nvPr/>
        </p:nvPicPr>
        <p:blipFill>
          <a:blip r:embed="rId4"/>
          <a:stretch>
            <a:fillRect/>
          </a:stretch>
        </p:blipFill>
        <p:spPr>
          <a:xfrm>
            <a:off y="2416400" x="4156075"/>
            <a:ext cy="2601899" cx="49520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solidFill>
                  <a:srgbClr val="FFFFFF"/>
                </a:solidFill>
              </a:rPr>
              <a:t>W</a:t>
            </a:r>
            <a:r>
              <a:rPr lang="en">
                <a:solidFill>
                  <a:srgbClr val="FFFFFF"/>
                </a:solidFill>
                <a:hlinkClick r:id="rId3"/>
              </a:rPr>
              <a:t>iretapping</a:t>
            </a:r>
            <a:r>
              <a:rPr lang="en">
                <a:solidFill>
                  <a:srgbClr val="FFFFFF"/>
                </a:solidFill>
              </a:rPr>
              <a:t> </a:t>
            </a:r>
          </a:p>
        </p:txBody>
      </p:sp>
      <p:sp>
        <p:nvSpPr>
          <p:cNvPr id="65" name="Shape 65"/>
          <p:cNvSpPr txBox="1"/>
          <p:nvPr>
            <p:ph idx="1" type="body"/>
          </p:nvPr>
        </p:nvSpPr>
        <p:spPr>
          <a:xfrm>
            <a:off y="1200150" x="457200"/>
            <a:ext cy="3725699" cx="4087799"/>
          </a:xfrm>
          <a:prstGeom prst="rect">
            <a:avLst/>
          </a:prstGeom>
        </p:spPr>
        <p:txBody>
          <a:bodyPr bIns="91425" rIns="91425" lIns="91425" tIns="91425" anchor="t" anchorCtr="0">
            <a:noAutofit/>
          </a:bodyPr>
          <a:lstStyle/>
          <a:p>
            <a:pPr rtl="0" lvl="0">
              <a:buClr>
                <a:schemeClr val="dk1"/>
              </a:buClr>
              <a:buSzPct val="61111"/>
              <a:buFont typeface="Arial"/>
              <a:buNone/>
            </a:pPr>
            <a:r>
              <a:rPr u="sng" sz="1800" lang="en"/>
              <a:t>How to prevent it:</a:t>
            </a:r>
            <a:r>
              <a:rPr sz="1800" lang="en"/>
              <a:t> </a:t>
            </a:r>
          </a:p>
          <a:p>
            <a:pPr rtl="0" lvl="0">
              <a:buClr>
                <a:schemeClr val="dk1"/>
              </a:buClr>
              <a:buSzPct val="61111"/>
              <a:buFont typeface="Arial"/>
              <a:buNone/>
            </a:pPr>
            <a:r>
              <a:rPr sz="1800" lang="en"/>
              <a:t>Company wide VPN </a:t>
            </a:r>
          </a:p>
          <a:p>
            <a:r>
              <a:t/>
            </a:r>
          </a:p>
          <a:p>
            <a:pPr rtl="0" lvl="0">
              <a:buClr>
                <a:schemeClr val="dk1"/>
              </a:buClr>
              <a:buSzPct val="61111"/>
              <a:buFont typeface="Arial"/>
              <a:buNone/>
            </a:pPr>
            <a:r>
              <a:rPr sz="1800" lang="en"/>
              <a:t>Promoting use of Tor at home for work</a:t>
            </a:r>
          </a:p>
          <a:p>
            <a:r>
              <a:t/>
            </a:r>
          </a:p>
          <a:p>
            <a:pPr rtl="0" lvl="0">
              <a:buClr>
                <a:schemeClr val="dk1"/>
              </a:buClr>
              <a:buSzPct val="61111"/>
              <a:buFont typeface="Arial"/>
              <a:buNone/>
            </a:pPr>
            <a:r>
              <a:rPr sz="1800" lang="en"/>
              <a:t>“Sweeps” for bugs</a:t>
            </a:r>
          </a:p>
          <a:p>
            <a:r>
              <a:t/>
            </a:r>
          </a:p>
        </p:txBody>
      </p:sp>
      <p:pic>
        <p:nvPicPr>
          <p:cNvPr id="66" name="Shape 66"/>
          <p:cNvPicPr preferRelativeResize="0"/>
          <p:nvPr/>
        </p:nvPicPr>
        <p:blipFill>
          <a:blip r:embed="rId4"/>
          <a:stretch>
            <a:fillRect/>
          </a:stretch>
        </p:blipFill>
        <p:spPr>
          <a:xfrm>
            <a:off y="1200150" x="4945950"/>
            <a:ext cy="3912324" cx="290339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Exploit/Zero-Day Attack</a:t>
            </a:r>
          </a:p>
        </p:txBody>
      </p:sp>
      <p:sp>
        <p:nvSpPr>
          <p:cNvPr id="72" name="Shape 72"/>
          <p:cNvSpPr txBox="1"/>
          <p:nvPr>
            <p:ph idx="1" type="body"/>
          </p:nvPr>
        </p:nvSpPr>
        <p:spPr>
          <a:xfrm>
            <a:off y="1063375" x="457200"/>
            <a:ext cy="2070899" cx="8166300"/>
          </a:xfrm>
          <a:prstGeom prst="rect">
            <a:avLst/>
          </a:prstGeom>
        </p:spPr>
        <p:txBody>
          <a:bodyPr bIns="91425" rIns="91425" lIns="91425" tIns="91425" anchor="t" anchorCtr="0">
            <a:noAutofit/>
          </a:bodyPr>
          <a:lstStyle/>
          <a:p>
            <a:pPr algn="ctr" rtl="0" lvl="0">
              <a:lnSpc>
                <a:spcPct val="115000"/>
              </a:lnSpc>
              <a:buNone/>
            </a:pPr>
            <a:r>
              <a:rPr sz="2000" lang="en"/>
              <a:t>Exploits a previously unknown vulnerability </a:t>
            </a:r>
          </a:p>
          <a:p>
            <a:pPr algn="ctr" rtl="0" lvl="0">
              <a:lnSpc>
                <a:spcPct val="115000"/>
              </a:lnSpc>
              <a:buNone/>
            </a:pPr>
            <a:r>
              <a:rPr u="sng" sz="2000" lang="en"/>
              <a:t>How to prevent it:</a:t>
            </a:r>
          </a:p>
          <a:p>
            <a:pPr algn="ctr" rtl="0" lvl="0">
              <a:lnSpc>
                <a:spcPct val="115000"/>
              </a:lnSpc>
              <a:buNone/>
            </a:pPr>
            <a:r>
              <a:rPr sz="2000" lang="en"/>
              <a:t>Block old exploitation techniques</a:t>
            </a:r>
          </a:p>
        </p:txBody>
      </p:sp>
      <p:pic>
        <p:nvPicPr>
          <p:cNvPr id="73" name="Shape 73"/>
          <p:cNvPicPr preferRelativeResize="0"/>
          <p:nvPr/>
        </p:nvPicPr>
        <p:blipFill>
          <a:blip r:embed="rId3"/>
          <a:stretch>
            <a:fillRect/>
          </a:stretch>
        </p:blipFill>
        <p:spPr>
          <a:xfrm>
            <a:off y="2667350" x="1679325"/>
            <a:ext cy="2233875" cx="572205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Close-In Attack </a:t>
            </a:r>
          </a:p>
        </p:txBody>
      </p:sp>
      <p:sp>
        <p:nvSpPr>
          <p:cNvPr id="79" name="Shape 79"/>
          <p:cNvSpPr txBox="1"/>
          <p:nvPr>
            <p:ph idx="1" type="body"/>
          </p:nvPr>
        </p:nvSpPr>
        <p:spPr>
          <a:xfrm>
            <a:off y="1200150" x="457200"/>
            <a:ext cy="3725699" cx="4230299"/>
          </a:xfrm>
          <a:prstGeom prst="rect">
            <a:avLst/>
          </a:prstGeom>
        </p:spPr>
        <p:txBody>
          <a:bodyPr bIns="91425" rIns="91425" lIns="91425" tIns="91425" anchor="t" anchorCtr="0">
            <a:noAutofit/>
          </a:bodyPr>
          <a:lstStyle/>
          <a:p>
            <a:pPr rtl="0" lvl="0">
              <a:buNone/>
            </a:pPr>
            <a:r>
              <a:rPr sz="2300" lang="en"/>
              <a:t>A</a:t>
            </a:r>
            <a:r>
              <a:rPr b="1" sz="2300" lang="en"/>
              <a:t> close-in attack </a:t>
            </a:r>
            <a:r>
              <a:rPr sz="2300" lang="en"/>
              <a:t>involves someone attempting to get physically close to network components</a:t>
            </a:r>
          </a:p>
          <a:p>
            <a:pPr rtl="0" lvl="0">
              <a:buNone/>
            </a:pPr>
            <a:r>
              <a:rPr u="sng" sz="2300" lang="en"/>
              <a:t>How to prevent it:</a:t>
            </a:r>
          </a:p>
          <a:p>
            <a:pPr rtl="0" lvl="0">
              <a:buNone/>
            </a:pPr>
            <a:r>
              <a:rPr sz="2300" lang="en"/>
              <a:t>Limit movement through critical network areas</a:t>
            </a:r>
          </a:p>
          <a:p>
            <a:pPr rtl="0" lvl="0">
              <a:buNone/>
            </a:pPr>
            <a:r>
              <a:rPr sz="2300" lang="en"/>
              <a:t>Track the source of the attack</a:t>
            </a:r>
          </a:p>
        </p:txBody>
      </p:sp>
      <p:pic>
        <p:nvPicPr>
          <p:cNvPr id="80" name="Shape 80"/>
          <p:cNvPicPr preferRelativeResize="0"/>
          <p:nvPr/>
        </p:nvPicPr>
        <p:blipFill>
          <a:blip r:embed="rId3"/>
          <a:stretch>
            <a:fillRect/>
          </a:stretch>
        </p:blipFill>
        <p:spPr>
          <a:xfrm>
            <a:off y="1601012" x="4932250"/>
            <a:ext cy="2923975" cx="4130251"/>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Insider Attack </a:t>
            </a:r>
          </a:p>
        </p:txBody>
      </p:sp>
      <p:sp>
        <p:nvSpPr>
          <p:cNvPr id="86" name="Shape 86"/>
          <p:cNvSpPr txBox="1"/>
          <p:nvPr>
            <p:ph idx="1" type="body"/>
          </p:nvPr>
        </p:nvSpPr>
        <p:spPr>
          <a:xfrm>
            <a:off y="1200150" x="457200"/>
            <a:ext cy="3725699" cx="4122299"/>
          </a:xfrm>
          <a:prstGeom prst="rect">
            <a:avLst/>
          </a:prstGeom>
        </p:spPr>
        <p:txBody>
          <a:bodyPr bIns="91425" rIns="91425" lIns="91425" tIns="91425" anchor="t" anchorCtr="0">
            <a:noAutofit/>
          </a:bodyPr>
          <a:lstStyle/>
          <a:p>
            <a:pPr rtl="0" lvl="0">
              <a:buClr>
                <a:schemeClr val="dk1"/>
              </a:buClr>
              <a:buSzPct val="55000"/>
              <a:buFont typeface="Arial"/>
              <a:buNone/>
            </a:pPr>
            <a:r>
              <a:rPr u="sng" sz="2000" lang="en"/>
              <a:t>How to prevent it:</a:t>
            </a:r>
          </a:p>
          <a:p>
            <a:pPr rtl="0" lvl="0">
              <a:buClr>
                <a:schemeClr val="dk1"/>
              </a:buClr>
              <a:buSzPct val="55000"/>
              <a:buFont typeface="Arial"/>
              <a:buNone/>
            </a:pPr>
            <a:r>
              <a:rPr sz="2000" lang="en"/>
              <a:t>Disable removable devices</a:t>
            </a:r>
          </a:p>
          <a:p>
            <a:pPr rtl="0" lvl="0">
              <a:buClr>
                <a:schemeClr val="dk1"/>
              </a:buClr>
              <a:buSzPct val="55000"/>
              <a:buFont typeface="Arial"/>
              <a:buNone/>
            </a:pPr>
            <a:r>
              <a:rPr sz="2000" lang="en"/>
              <a:t>Encrypt data on portable devices</a:t>
            </a:r>
          </a:p>
          <a:p>
            <a:pPr rtl="0" lvl="0">
              <a:buClr>
                <a:schemeClr val="dk1"/>
              </a:buClr>
              <a:buSzPct val="55000"/>
              <a:buFont typeface="Arial"/>
              <a:buNone/>
            </a:pPr>
            <a:r>
              <a:rPr sz="2000" lang="en"/>
              <a:t>Segregate your network</a:t>
            </a:r>
          </a:p>
          <a:p>
            <a:pPr rtl="0" lvl="0">
              <a:buClr>
                <a:schemeClr val="dk1"/>
              </a:buClr>
              <a:buSzPct val="55000"/>
              <a:buFont typeface="Arial"/>
              <a:buNone/>
            </a:pPr>
            <a:r>
              <a:rPr sz="2000" lang="en"/>
              <a:t>Keep your employees happy</a:t>
            </a:r>
          </a:p>
        </p:txBody>
      </p:sp>
      <p:pic>
        <p:nvPicPr>
          <p:cNvPr id="87" name="Shape 87"/>
          <p:cNvPicPr preferRelativeResize="0"/>
          <p:nvPr/>
        </p:nvPicPr>
        <p:blipFill>
          <a:blip r:embed="rId3"/>
          <a:stretch>
            <a:fillRect/>
          </a:stretch>
        </p:blipFill>
        <p:spPr>
          <a:xfrm rot="1">
            <a:off y="1596824" x="4635675"/>
            <a:ext cy="2673674" cx="4377974"/>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205978" x="457200"/>
            <a:ext cy="857400" cx="8229600"/>
          </a:xfrm>
          <a:prstGeom prst="rect">
            <a:avLst/>
          </a:prstGeom>
        </p:spPr>
        <p:txBody>
          <a:bodyPr bIns="91425" rIns="91425" lIns="91425" tIns="91425" anchor="b" anchorCtr="0">
            <a:noAutofit/>
          </a:bodyPr>
          <a:lstStyle/>
          <a:p>
            <a:pPr>
              <a:buNone/>
            </a:pPr>
            <a:r>
              <a:rPr lang="en"/>
              <a:t>Data Modification </a:t>
            </a:r>
          </a:p>
        </p:txBody>
      </p:sp>
      <p:sp>
        <p:nvSpPr>
          <p:cNvPr id="93" name="Shape 93"/>
          <p:cNvSpPr txBox="1"/>
          <p:nvPr>
            <p:ph idx="1" type="body"/>
          </p:nvPr>
        </p:nvSpPr>
        <p:spPr>
          <a:xfrm>
            <a:off y="1561625" x="503400"/>
            <a:ext cy="1183499" cx="8137199"/>
          </a:xfrm>
          <a:prstGeom prst="rect">
            <a:avLst/>
          </a:prstGeom>
        </p:spPr>
        <p:txBody>
          <a:bodyPr bIns="91425" rIns="91425" lIns="91425" tIns="91425" anchor="t" anchorCtr="0">
            <a:noAutofit/>
          </a:bodyPr>
          <a:lstStyle/>
          <a:p>
            <a:pPr rtl="0" lvl="0">
              <a:buClr>
                <a:schemeClr val="dk1"/>
              </a:buClr>
              <a:buSzPct val="45833"/>
              <a:buFont typeface="Arial"/>
              <a:buNone/>
            </a:pPr>
            <a:r>
              <a:rPr u="sng" sz="2400" lang="en"/>
              <a:t>How to prevent it:</a:t>
            </a:r>
            <a:r>
              <a:rPr sz="2400" lang="en"/>
              <a:t> encrypting data or creating a vpn to disallow outside attacks</a:t>
            </a:r>
          </a:p>
        </p:txBody>
      </p:sp>
      <p:pic>
        <p:nvPicPr>
          <p:cNvPr id="94" name="Shape 94"/>
          <p:cNvPicPr preferRelativeResize="0"/>
          <p:nvPr/>
        </p:nvPicPr>
        <p:blipFill>
          <a:blip r:embed="rId3"/>
          <a:stretch>
            <a:fillRect/>
          </a:stretch>
        </p:blipFill>
        <p:spPr>
          <a:xfrm>
            <a:off y="2512124" x="1759711"/>
            <a:ext cy="2433248" cx="5624571"/>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