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59" r:id="rId8"/>
    <p:sldId id="260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098E43-C769-4D3D-85EB-9BED8638D8F5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9AC3463-7BA5-43AA-8076-B9B054FA52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hotograph_of_Women_Working_at_a_Bell_System_Telephone_Switchboard_(3660047829).jpg" TargetMode="External"/><Relationship Id="rId2" Type="http://schemas.openxmlformats.org/officeDocument/2006/relationships/hyperlink" Target="http://www.tcpipguide.com/free/t_CircuitSwitchingandPacketSwitchingNetwork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meo.com/1034788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c/ce/Quality_comparison_jpg_vs_saveforweb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Networks – </a:t>
            </a:r>
            <a:br>
              <a:rPr lang="en-US" dirty="0" smtClean="0"/>
            </a:br>
            <a:r>
              <a:rPr lang="en-US" dirty="0" smtClean="0"/>
              <a:t>Data 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70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Circuit-switched vs. Packet-switched Networks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Circuit-switched Network Example: </a:t>
            </a:r>
            <a:r>
              <a:rPr lang="en-US" dirty="0" smtClean="0"/>
              <a:t>Phone Network</a:t>
            </a:r>
          </a:p>
          <a:p>
            <a:pPr lvl="1"/>
            <a:r>
              <a:rPr lang="en-US" dirty="0">
                <a:hlinkClick r:id="rId2"/>
              </a:rPr>
              <a:t>http://www.tcpipguide.com/free/t_CircuitSwitchingandPacketSwitchingNetworks.htm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://en.wikipedia.org/wiki/File:Photograph_of_Women_Working_at_a_Bell_System_Telephone_Switchboard_(3660047829).jpg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the problems with circuit-switched networks?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Packet-switched Network Example: The Internet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http://vimeo.com/10347883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963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Switching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Break data up into packets &amp; transmit</a:t>
            </a:r>
          </a:p>
          <a:p>
            <a:pPr eaLnBrk="1" hangingPunct="1"/>
            <a:r>
              <a:rPr lang="en-US" dirty="0" smtClean="0"/>
              <a:t>Individual packets are not all necessarily transmitted through the same links</a:t>
            </a:r>
          </a:p>
          <a:p>
            <a:pPr eaLnBrk="1" hangingPunct="1"/>
            <a:r>
              <a:rPr lang="en-US" dirty="0" smtClean="0"/>
              <a:t>Each packet travels over the best available link at the time</a:t>
            </a:r>
          </a:p>
          <a:p>
            <a:pPr eaLnBrk="1" hangingPunct="1"/>
            <a:r>
              <a:rPr lang="en-US" dirty="0" smtClean="0"/>
              <a:t>Packets may arrive at destination out of order </a:t>
            </a:r>
            <a:r>
              <a:rPr lang="en-US" dirty="0" smtClean="0">
                <a:sym typeface="Wingdings" pitchFamily="2" charset="2"/>
              </a:rPr>
              <a:t> must be re-ordered and reassembled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5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Agreed set of rules</a:t>
            </a:r>
          </a:p>
          <a:p>
            <a:r>
              <a:rPr lang="en-US" dirty="0" smtClean="0"/>
              <a:t>Data packet</a:t>
            </a:r>
          </a:p>
          <a:p>
            <a:pPr lvl="1"/>
            <a:r>
              <a:rPr lang="en-US" dirty="0" smtClean="0"/>
              <a:t>Envelope of data sent across a network</a:t>
            </a:r>
          </a:p>
          <a:p>
            <a:pPr lvl="1"/>
            <a:r>
              <a:rPr lang="en-US" dirty="0" smtClean="0"/>
              <a:t>Contains</a:t>
            </a:r>
          </a:p>
          <a:p>
            <a:pPr lvl="2"/>
            <a:r>
              <a:rPr lang="en-US" dirty="0" smtClean="0"/>
              <a:t>Source address</a:t>
            </a:r>
          </a:p>
          <a:p>
            <a:pPr lvl="2"/>
            <a:r>
              <a:rPr lang="en-US" dirty="0" smtClean="0"/>
              <a:t>Destination address</a:t>
            </a:r>
          </a:p>
          <a:p>
            <a:pPr lvl="2"/>
            <a:r>
              <a:rPr lang="en-US" dirty="0" smtClean="0"/>
              <a:t>Sequence #</a:t>
            </a:r>
          </a:p>
          <a:p>
            <a:pPr lvl="2"/>
            <a:r>
              <a:rPr lang="en-US" dirty="0" smtClean="0"/>
              <a:t>Timestamp</a:t>
            </a:r>
          </a:p>
          <a:p>
            <a:pPr lvl="2"/>
            <a:r>
              <a:rPr lang="en-US" dirty="0" smtClean="0"/>
              <a:t>Data itself</a:t>
            </a:r>
          </a:p>
          <a:p>
            <a:pPr lvl="2"/>
            <a:r>
              <a:rPr lang="en-US" dirty="0" smtClean="0"/>
              <a:t>And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9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data transmission speed vary?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upload speed/bandwidth of the client</a:t>
            </a:r>
          </a:p>
          <a:p>
            <a:r>
              <a:rPr lang="en-US" dirty="0" smtClean="0"/>
              <a:t>Download and upload </a:t>
            </a:r>
            <a:r>
              <a:rPr lang="en-US" dirty="0"/>
              <a:t>speed/bandwidth </a:t>
            </a:r>
            <a:r>
              <a:rPr lang="en-US" dirty="0" smtClean="0"/>
              <a:t>of the server</a:t>
            </a:r>
          </a:p>
          <a:p>
            <a:r>
              <a:rPr lang="en-US" dirty="0" smtClean="0"/>
              <a:t>Amount of traffic across the network</a:t>
            </a:r>
          </a:p>
          <a:p>
            <a:pPr lvl="1"/>
            <a:r>
              <a:rPr lang="en-US" dirty="0" smtClean="0"/>
              <a:t>Your local network</a:t>
            </a:r>
          </a:p>
          <a:p>
            <a:pPr lvl="1"/>
            <a:r>
              <a:rPr lang="en-US" dirty="0" smtClean="0"/>
              <a:t>The ISP’s network</a:t>
            </a:r>
          </a:p>
          <a:p>
            <a:pPr lvl="1"/>
            <a:r>
              <a:rPr lang="en-US" dirty="0" smtClean="0"/>
              <a:t>The Internet itself</a:t>
            </a:r>
          </a:p>
          <a:p>
            <a:r>
              <a:rPr lang="en-US" dirty="0" smtClean="0"/>
              <a:t>Demand for the network or web resource</a:t>
            </a:r>
          </a:p>
          <a:p>
            <a:pPr lvl="1"/>
            <a:r>
              <a:rPr lang="en-US" dirty="0" smtClean="0"/>
              <a:t>It takes longer to access something that is being accessed by everybody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0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Media/Medium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conductors</a:t>
            </a:r>
          </a:p>
          <a:p>
            <a:pPr lvl="1"/>
            <a:r>
              <a:rPr lang="en-US" dirty="0" smtClean="0"/>
              <a:t>Ethernet cables</a:t>
            </a:r>
          </a:p>
          <a:p>
            <a:pPr lvl="1"/>
            <a:r>
              <a:rPr lang="en-US" dirty="0" smtClean="0"/>
              <a:t>Coaxial cables</a:t>
            </a:r>
          </a:p>
          <a:p>
            <a:pPr lvl="1"/>
            <a:r>
              <a:rPr lang="en-US" dirty="0" smtClean="0"/>
              <a:t>Phone lines</a:t>
            </a:r>
          </a:p>
          <a:p>
            <a:r>
              <a:rPr lang="en-US" dirty="0" smtClean="0"/>
              <a:t>Fiber optics</a:t>
            </a:r>
          </a:p>
          <a:p>
            <a:pPr lvl="1"/>
            <a:r>
              <a:rPr lang="en-US" dirty="0" smtClean="0"/>
              <a:t>Made from glass or plastic</a:t>
            </a:r>
          </a:p>
          <a:p>
            <a:pPr lvl="1"/>
            <a:r>
              <a:rPr lang="en-US" dirty="0" smtClean="0"/>
              <a:t>Example: FIOS</a:t>
            </a:r>
          </a:p>
          <a:p>
            <a:r>
              <a:rPr lang="en-US" dirty="0" smtClean="0"/>
              <a:t>Wireless (i.e. radio waves)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7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Security</a:t>
            </a:r>
          </a:p>
          <a:p>
            <a:endParaRPr lang="en-US" dirty="0"/>
          </a:p>
          <a:p>
            <a:r>
              <a:rPr lang="en-US" dirty="0" smtClean="0"/>
              <a:t>Evaluate each of the transmission medias.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2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Media/Medium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816804"/>
              </p:ext>
            </p:extLst>
          </p:nvPr>
        </p:nvGraphicFramePr>
        <p:xfrm>
          <a:off x="457200" y="1600200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Metal Conductors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Fiber Optics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Cheapest</a:t>
                      </a:r>
                      <a:r>
                        <a:rPr lang="en-US" baseline="0" dirty="0" smtClean="0"/>
                        <a:t> cable, but more expensive 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Slower b/c</a:t>
                      </a:r>
                      <a:r>
                        <a:rPr lang="en-US" baseline="0" dirty="0" smtClean="0"/>
                        <a:t> of noise and interference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as good because of noise,</a:t>
                      </a:r>
                      <a:r>
                        <a:rPr lang="en-US" baseline="0" dirty="0" smtClean="0"/>
                        <a:t> distance, and interference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is 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Encryption</a:t>
                      </a:r>
                      <a:r>
                        <a:rPr lang="en-US" baseline="0" dirty="0" smtClean="0"/>
                        <a:t> and password necessary to secure network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2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compression?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data and packaging it to a smaller size</a:t>
            </a:r>
          </a:p>
          <a:p>
            <a:r>
              <a:rPr lang="en-US" dirty="0" smtClean="0"/>
              <a:t>Examples of data compression:</a:t>
            </a:r>
          </a:p>
          <a:p>
            <a:pPr lvl="1"/>
            <a:r>
              <a:rPr lang="en-US" dirty="0"/>
              <a:t>ZIP (archives multiple files and uses some compression)</a:t>
            </a:r>
          </a:p>
          <a:p>
            <a:pPr lvl="1"/>
            <a:r>
              <a:rPr lang="en-US" dirty="0" smtClean="0"/>
              <a:t>JPEG - images</a:t>
            </a:r>
          </a:p>
          <a:p>
            <a:pPr lvl="1"/>
            <a:r>
              <a:rPr lang="en-US" dirty="0" smtClean="0"/>
              <a:t>MP3 - audio</a:t>
            </a:r>
          </a:p>
          <a:p>
            <a:pPr lvl="1"/>
            <a:r>
              <a:rPr lang="en-US" dirty="0" smtClean="0"/>
              <a:t>H.264 – video (e.g. Blu-ray, YouTube)</a:t>
            </a:r>
          </a:p>
        </p:txBody>
      </p:sp>
    </p:spTree>
    <p:extLst>
      <p:ext uri="{BB962C8B-B14F-4D97-AF65-F5344CB8AC3E}">
        <p14:creationId xmlns:p14="http://schemas.microsoft.com/office/powerpoint/2010/main" val="52264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data compression used to transmit across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Compress / shrink the size of a file</a:t>
            </a:r>
          </a:p>
          <a:p>
            <a:r>
              <a:rPr lang="en-US" sz="2800" dirty="0" smtClean="0"/>
              <a:t>Transfer is faster because the data is smaller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272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Lossy</a:t>
            </a:r>
            <a:r>
              <a:rPr lang="en-US" dirty="0" smtClean="0"/>
              <a:t> vs. Lossless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/>
              <a:t>Lossy</a:t>
            </a:r>
            <a:r>
              <a:rPr lang="en-US" altLang="en-US" sz="2800" dirty="0"/>
              <a:t> compression</a:t>
            </a:r>
          </a:p>
          <a:p>
            <a:pPr lvl="1"/>
            <a:r>
              <a:rPr lang="en-US" altLang="en-US" sz="2400" dirty="0"/>
              <a:t>original quality CANNOT be reconstructed when decompressed (mp3, jpg)</a:t>
            </a:r>
          </a:p>
          <a:p>
            <a:pPr lvl="1"/>
            <a:r>
              <a:rPr lang="en-US" sz="2400" dirty="0">
                <a:hlinkClick r:id="rId2"/>
              </a:rPr>
              <a:t>http://upload.wikimedia.org/wikipedia/commons/c/ce/Quality_comparison_jpg_vs_saveforweb.jpg</a:t>
            </a:r>
            <a:endParaRPr lang="en-US" altLang="en-US" sz="2400" dirty="0"/>
          </a:p>
          <a:p>
            <a:r>
              <a:rPr lang="en-US" altLang="en-US" sz="2800" dirty="0"/>
              <a:t>Loss-less compression</a:t>
            </a:r>
          </a:p>
          <a:p>
            <a:pPr lvl="1"/>
            <a:r>
              <a:rPr lang="en-US" altLang="en-US" sz="2400" dirty="0"/>
              <a:t>original quality CAN be reconstructed when decompressed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png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flac</a:t>
            </a:r>
            <a:r>
              <a:rPr lang="en-US" altLang="en-US" sz="2400" dirty="0" smtClean="0"/>
              <a:t>, zip</a:t>
            </a:r>
            <a:r>
              <a:rPr lang="en-US" altLang="en-US" sz="24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706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</TotalTime>
  <Words>374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Networks –  Data Transmission</vt:lpstr>
      <vt:lpstr>Vocabulary Review</vt:lpstr>
      <vt:lpstr>Why does data transmission speed vary?</vt:lpstr>
      <vt:lpstr>Transmission Media/Medium</vt:lpstr>
      <vt:lpstr>Transmission Media Characteristics</vt:lpstr>
      <vt:lpstr>Transmission Media/Medium</vt:lpstr>
      <vt:lpstr>What is data compression?</vt:lpstr>
      <vt:lpstr>Why is data compression used to transmit across a network?</vt:lpstr>
      <vt:lpstr>Lossy vs. Lossless Compression</vt:lpstr>
      <vt:lpstr>Circuit-switched vs. Packet-switched Networks</vt:lpstr>
      <vt:lpstr>Packet Switching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–  Data Transmission</dc:title>
  <dc:creator>Paul</dc:creator>
  <cp:lastModifiedBy>WLCS</cp:lastModifiedBy>
  <cp:revision>28</cp:revision>
  <dcterms:created xsi:type="dcterms:W3CDTF">2014-01-15T12:10:40Z</dcterms:created>
  <dcterms:modified xsi:type="dcterms:W3CDTF">2014-03-21T12:31:00Z</dcterms:modified>
</cp:coreProperties>
</file>