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FC2CFE3-4D04-400F-8C81-39ADEC6443B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lang/Math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lang/Math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accesscontrol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Object-Oriented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9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advantages of inheritance?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Organization!</a:t>
            </a:r>
          </a:p>
          <a:p>
            <a:r>
              <a:rPr lang="en-US" dirty="0" smtClean="0"/>
              <a:t>Parent classes can have common attributes and methods</a:t>
            </a:r>
          </a:p>
          <a:p>
            <a:r>
              <a:rPr lang="en-US" dirty="0" smtClean="0"/>
              <a:t>Reuse parent classes for different child classes</a:t>
            </a:r>
          </a:p>
          <a:p>
            <a:pPr lvl="1"/>
            <a:r>
              <a:rPr lang="en-US" dirty="0" smtClean="0"/>
              <a:t>No need to redefine all the same attributes and methods every time you have a new, similar child </a:t>
            </a:r>
            <a:r>
              <a:rPr lang="en-US" dirty="0" smtClean="0"/>
              <a:t>class</a:t>
            </a:r>
          </a:p>
          <a:p>
            <a:r>
              <a:rPr lang="en-US" dirty="0" smtClean="0"/>
              <a:t>Reduce programming maintenance overhead</a:t>
            </a:r>
          </a:p>
          <a:p>
            <a:pPr lvl="1"/>
            <a:r>
              <a:rPr lang="en-US" dirty="0" smtClean="0"/>
              <a:t>Less time to make widespread changes (by updating parents)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261" y="4572000"/>
            <a:ext cx="65055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3130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a Person class with appropriate instance variables and methods (</a:t>
            </a:r>
            <a:r>
              <a:rPr lang="en-US" dirty="0" err="1" smtClean="0"/>
              <a:t>accessors</a:t>
            </a:r>
            <a:r>
              <a:rPr lang="en-US" dirty="0" smtClean="0"/>
              <a:t> and </a:t>
            </a:r>
            <a:r>
              <a:rPr lang="en-US" dirty="0" err="1" smtClean="0"/>
              <a:t>mutators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Create a Teacher </a:t>
            </a:r>
            <a:r>
              <a:rPr lang="en-US" dirty="0" smtClean="0"/>
              <a:t>class </a:t>
            </a:r>
            <a:r>
              <a:rPr lang="en-US" dirty="0"/>
              <a:t>with appropriate instance variables and methods (</a:t>
            </a:r>
            <a:r>
              <a:rPr lang="en-US" dirty="0" err="1"/>
              <a:t>accessors</a:t>
            </a:r>
            <a:r>
              <a:rPr lang="en-US" dirty="0"/>
              <a:t> and </a:t>
            </a:r>
            <a:r>
              <a:rPr lang="en-US" dirty="0" err="1"/>
              <a:t>mutators</a:t>
            </a:r>
            <a:r>
              <a:rPr lang="en-US" dirty="0"/>
              <a:t>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Teacher should </a:t>
            </a:r>
            <a:r>
              <a:rPr lang="en-US" dirty="0"/>
              <a:t>inherit from (extends)  Person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a Student class with appropriate instance variables and </a:t>
            </a:r>
            <a:r>
              <a:rPr lang="en-US" dirty="0"/>
              <a:t>methods (</a:t>
            </a:r>
            <a:r>
              <a:rPr lang="en-US" dirty="0" err="1"/>
              <a:t>accessors</a:t>
            </a:r>
            <a:r>
              <a:rPr lang="en-US" dirty="0"/>
              <a:t> and </a:t>
            </a:r>
            <a:r>
              <a:rPr lang="en-US" dirty="0" err="1"/>
              <a:t>mutators</a:t>
            </a:r>
            <a:r>
              <a:rPr lang="en-US" dirty="0" smtClean="0"/>
              <a:t>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Student should inherit from </a:t>
            </a:r>
            <a:r>
              <a:rPr lang="en-US" dirty="0"/>
              <a:t>(extends) </a:t>
            </a:r>
            <a:r>
              <a:rPr lang="en-US" dirty="0" smtClean="0"/>
              <a:t> Person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Freshman, Sophomore, Junior, and Senior classes that each have one new instance variable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Each of these classes should inherit from (extends) Student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Write a main method that creates objects for all of the above classes, populates the instance variables using the </a:t>
            </a:r>
            <a:r>
              <a:rPr lang="en-US" dirty="0" err="1" smtClean="0"/>
              <a:t>mutators</a:t>
            </a:r>
            <a:r>
              <a:rPr lang="en-US" dirty="0" smtClean="0"/>
              <a:t>, and prints out their values using the </a:t>
            </a:r>
            <a:r>
              <a:rPr lang="en-US" dirty="0" err="1" smtClean="0"/>
              <a:t>accessors</a:t>
            </a:r>
            <a:r>
              <a:rPr lang="en-US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156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Actions or methods that have the same name, but different parameter lists and/or processes</a:t>
            </a:r>
          </a:p>
          <a:p>
            <a:r>
              <a:rPr lang="en-US" b="1" dirty="0" smtClean="0"/>
              <a:t>Overriding methods in child classes is polymorphic too</a:t>
            </a:r>
          </a:p>
          <a:p>
            <a:pPr lvl="1"/>
            <a:r>
              <a:rPr lang="en-US" b="1" dirty="0" smtClean="0"/>
              <a:t>E.g. </a:t>
            </a:r>
            <a:r>
              <a:rPr lang="en-US" b="1" dirty="0" err="1" smtClean="0"/>
              <a:t>toString</a:t>
            </a:r>
            <a:r>
              <a:rPr lang="en-US" b="1" dirty="0" smtClean="0"/>
              <a:t>() in both Person and Student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//polymorphic constructor example</a:t>
            </a:r>
          </a:p>
          <a:p>
            <a:pPr marL="0" indent="0">
              <a:buNone/>
            </a:pPr>
            <a:r>
              <a:rPr lang="en-US" dirty="0" smtClean="0"/>
              <a:t>public Student() {}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public Student(String name,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IDnum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this.name = name;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this.IDnum</a:t>
            </a:r>
            <a:r>
              <a:rPr lang="en-US" dirty="0" smtClean="0"/>
              <a:t> = </a:t>
            </a:r>
            <a:r>
              <a:rPr lang="en-US" dirty="0" err="1" smtClean="0"/>
              <a:t>IDnum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95845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String 	substring(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beginIndex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String 	substring(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begin</a:t>
            </a:r>
            <a:r>
              <a:rPr lang="en-US" dirty="0" err="1" smtClean="0"/>
              <a:t>Index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endIndex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String 	substring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begin</a:t>
            </a:r>
            <a:r>
              <a:rPr lang="en-US" dirty="0" err="1" smtClean="0"/>
              <a:t>Index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endIndex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err="1" smtClean="0"/>
              <a:t>int</a:t>
            </a:r>
            <a:r>
              <a:rPr lang="en-US" dirty="0" smtClean="0"/>
              <a:t>	</a:t>
            </a:r>
            <a:r>
              <a:rPr lang="en-US" dirty="0" err="1" smtClean="0"/>
              <a:t>indexOf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ch</a:t>
            </a:r>
            <a:r>
              <a:rPr lang="en-US" dirty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/>
              <a:t>	</a:t>
            </a:r>
            <a:r>
              <a:rPr lang="en-US" dirty="0" err="1"/>
              <a:t>indexOf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fromIndex</a:t>
            </a:r>
            <a:r>
              <a:rPr lang="en-US" dirty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/>
              <a:t>	</a:t>
            </a:r>
            <a:r>
              <a:rPr lang="en-US" dirty="0" err="1"/>
              <a:t>indexOf</a:t>
            </a:r>
            <a:r>
              <a:rPr lang="en-US" dirty="0"/>
              <a:t>(String </a:t>
            </a:r>
            <a:r>
              <a:rPr lang="en-US" dirty="0" err="1"/>
              <a:t>str</a:t>
            </a:r>
            <a:r>
              <a:rPr lang="en-US" dirty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/>
              <a:t>	</a:t>
            </a:r>
            <a:r>
              <a:rPr lang="en-US" dirty="0" err="1"/>
              <a:t>indexOf</a:t>
            </a:r>
            <a:r>
              <a:rPr lang="en-US" dirty="0"/>
              <a:t>(String </a:t>
            </a:r>
            <a:r>
              <a:rPr lang="en-US" dirty="0" err="1"/>
              <a:t>str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fromIndex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60140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 programs can use the same action on a family of objects without knowing implementation details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 smtClean="0"/>
              <a:t>Person p = new Person();</a:t>
            </a:r>
          </a:p>
          <a:p>
            <a:pPr marL="0" indent="0">
              <a:buNone/>
            </a:pPr>
            <a:r>
              <a:rPr lang="en-US" dirty="0" smtClean="0"/>
              <a:t>Student s = new Student();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p.toString</a:t>
            </a:r>
            <a:r>
              <a:rPr lang="en-US" dirty="0" smtClean="0"/>
              <a:t>());	//different </a:t>
            </a:r>
            <a:r>
              <a:rPr lang="en-US" dirty="0" err="1" smtClean="0"/>
              <a:t>toString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s.toString</a:t>
            </a:r>
            <a:r>
              <a:rPr lang="en-US" dirty="0" smtClean="0"/>
              <a:t>());	//but we don’t know that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383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Collect useful methods together into a library</a:t>
            </a:r>
          </a:p>
          <a:p>
            <a:endParaRPr lang="en-US" sz="2800" dirty="0"/>
          </a:p>
          <a:p>
            <a:r>
              <a:rPr lang="en-US" sz="2800" dirty="0" smtClean="0"/>
              <a:t>Examples: </a:t>
            </a:r>
            <a:r>
              <a:rPr lang="en-US" sz="2800" dirty="0" smtClean="0">
                <a:hlinkClick r:id="rId2"/>
              </a:rPr>
              <a:t>Java Math Library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Advantages?</a:t>
            </a:r>
          </a:p>
          <a:p>
            <a:pPr lvl="1"/>
            <a:r>
              <a:rPr lang="en-US" sz="2400" b="1" dirty="0" smtClean="0"/>
              <a:t>No need to rewrite / reinvent methods or algorithms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315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Instantiation vs. Static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Instantiation</a:t>
            </a:r>
          </a:p>
          <a:p>
            <a:pPr lvl="1"/>
            <a:r>
              <a:rPr lang="en-US" dirty="0" smtClean="0"/>
              <a:t>Creating an instance of an object (e.g. using the word new)</a:t>
            </a:r>
          </a:p>
          <a:p>
            <a:pPr lvl="1"/>
            <a:r>
              <a:rPr lang="en-US" dirty="0" smtClean="0"/>
              <a:t>Class is defined with the idea that multiple objects will be created</a:t>
            </a:r>
          </a:p>
          <a:p>
            <a:pPr lvl="1"/>
            <a:r>
              <a:rPr lang="en-US" dirty="0" smtClean="0"/>
              <a:t>Each instantiated object has a copy of the attributes and methods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Example:</a:t>
            </a:r>
            <a:r>
              <a:rPr lang="en-US" dirty="0"/>
              <a:t>	</a:t>
            </a:r>
            <a:r>
              <a:rPr lang="en-US" dirty="0" smtClean="0"/>
              <a:t>Person p = new Person()</a:t>
            </a:r>
            <a:r>
              <a:rPr lang="en-US" dirty="0"/>
              <a:t> </a:t>
            </a:r>
            <a:r>
              <a:rPr lang="en-US" dirty="0" smtClean="0"/>
              <a:t>// instantiates a Person object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 smtClean="0"/>
              <a:t>What if you don’t need to make multiple things?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>
                <a:hlinkClick r:id="rId2"/>
              </a:rPr>
              <a:t>Java Math Library</a:t>
            </a:r>
            <a:endParaRPr lang="en-US" dirty="0" smtClean="0"/>
          </a:p>
          <a:p>
            <a:pPr lvl="1"/>
            <a:r>
              <a:rPr lang="en-US" dirty="0" smtClean="0"/>
              <a:t>We use the </a:t>
            </a:r>
            <a:r>
              <a:rPr lang="en-US" b="1" dirty="0" smtClean="0"/>
              <a:t>static </a:t>
            </a:r>
            <a:r>
              <a:rPr lang="en-US" dirty="0" smtClean="0"/>
              <a:t>keyword (static means “only one” or unchanging)</a:t>
            </a:r>
          </a:p>
          <a:p>
            <a:pPr lvl="1"/>
            <a:r>
              <a:rPr lang="en-US" b="1" dirty="0" smtClean="0"/>
              <a:t>static </a:t>
            </a:r>
            <a:r>
              <a:rPr lang="en-US" dirty="0" smtClean="0"/>
              <a:t>can be used with variables or methods</a:t>
            </a:r>
          </a:p>
          <a:p>
            <a:pPr lvl="1"/>
            <a:r>
              <a:rPr lang="en-US" b="1" dirty="0" smtClean="0"/>
              <a:t>static</a:t>
            </a:r>
            <a:r>
              <a:rPr lang="en-US" dirty="0" smtClean="0"/>
              <a:t> members are not copied (i.e. only one copy ever exists)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08494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Advantages/Disadvantages of 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Organization!</a:t>
            </a:r>
          </a:p>
          <a:p>
            <a:pPr lvl="1"/>
            <a:r>
              <a:rPr lang="en-US" dirty="0" smtClean="0"/>
              <a:t>Modular design and development</a:t>
            </a:r>
          </a:p>
          <a:p>
            <a:pPr lvl="2"/>
            <a:r>
              <a:rPr lang="en-US" dirty="0" smtClean="0"/>
              <a:t>Easier debugging</a:t>
            </a:r>
          </a:p>
          <a:p>
            <a:pPr lvl="2"/>
            <a:r>
              <a:rPr lang="en-US" dirty="0" smtClean="0"/>
              <a:t>Easier testing</a:t>
            </a:r>
          </a:p>
          <a:p>
            <a:pPr lvl="2"/>
            <a:r>
              <a:rPr lang="en-US" dirty="0" smtClean="0"/>
              <a:t>Programming team development – focus on particular modules, testing, information hiding (to reduce module dependencies)</a:t>
            </a:r>
          </a:p>
          <a:p>
            <a:pPr lvl="1"/>
            <a:r>
              <a:rPr lang="en-US" dirty="0" smtClean="0"/>
              <a:t>Code reuse</a:t>
            </a:r>
          </a:p>
          <a:p>
            <a:pPr lvl="1"/>
            <a:r>
              <a:rPr lang="en-US" dirty="0" smtClean="0"/>
              <a:t>Faster to develop complex projects</a:t>
            </a:r>
          </a:p>
          <a:p>
            <a:pPr lvl="1"/>
            <a:r>
              <a:rPr lang="en-US" dirty="0" smtClean="0"/>
              <a:t>Reduce maintenance overhead</a:t>
            </a:r>
          </a:p>
          <a:p>
            <a:endParaRPr lang="en-US" dirty="0" smtClean="0"/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Small, simple programs and problems are more complex</a:t>
            </a:r>
          </a:p>
          <a:p>
            <a:pPr lvl="2"/>
            <a:r>
              <a:rPr lang="en-US" dirty="0" smtClean="0"/>
              <a:t>E.g. Java’s requirement of classes and methods vs. Python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32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“object”?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 entity that contains data and actions</a:t>
            </a:r>
          </a:p>
          <a:p>
            <a:pPr lvl="1"/>
            <a:r>
              <a:rPr lang="en-US" dirty="0" smtClean="0"/>
              <a:t>Attributes (characteristics) and methods (functions)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ANYTHING can be described or treated as an object</a:t>
            </a:r>
          </a:p>
          <a:p>
            <a:endParaRPr lang="en-US" dirty="0" smtClean="0"/>
          </a:p>
          <a:p>
            <a:r>
              <a:rPr lang="en-US" dirty="0" smtClean="0"/>
              <a:t>Primitive vs. Complex types</a:t>
            </a:r>
          </a:p>
          <a:p>
            <a:pPr lvl="1"/>
            <a:r>
              <a:rPr lang="en-US" dirty="0" smtClean="0"/>
              <a:t>Primitives are simple (</a:t>
            </a:r>
            <a:r>
              <a:rPr lang="en-US" dirty="0" err="1" smtClean="0"/>
              <a:t>int</a:t>
            </a:r>
            <a:r>
              <a:rPr lang="en-US" dirty="0" smtClean="0"/>
              <a:t>, double, char, </a:t>
            </a:r>
            <a:r>
              <a:rPr lang="en-US" dirty="0" err="1" smtClean="0"/>
              <a:t>boolean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Objects are complex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476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define objects?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 are defined in “</a:t>
            </a:r>
            <a:r>
              <a:rPr lang="en-US" b="1" dirty="0" smtClean="0"/>
              <a:t>class</a:t>
            </a:r>
            <a:r>
              <a:rPr lang="en-US" dirty="0" smtClean="0"/>
              <a:t>” files</a:t>
            </a:r>
          </a:p>
          <a:p>
            <a:r>
              <a:rPr lang="en-US" b="1" dirty="0" smtClean="0"/>
              <a:t>Classes are object definitions</a:t>
            </a:r>
          </a:p>
          <a:p>
            <a:r>
              <a:rPr lang="en-US" dirty="0" smtClean="0"/>
              <a:t>Classes are </a:t>
            </a:r>
            <a:r>
              <a:rPr lang="en-US" b="1" dirty="0" smtClean="0"/>
              <a:t>templates</a:t>
            </a:r>
            <a:r>
              <a:rPr lang="en-US" dirty="0" smtClean="0"/>
              <a:t> </a:t>
            </a:r>
            <a:r>
              <a:rPr lang="en-US" dirty="0"/>
              <a:t>for objects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Class variables store attributes</a:t>
            </a:r>
          </a:p>
          <a:p>
            <a:pPr lvl="1"/>
            <a:r>
              <a:rPr lang="en-US" dirty="0" smtClean="0"/>
              <a:t>Data members</a:t>
            </a:r>
          </a:p>
          <a:p>
            <a:pPr lvl="1"/>
            <a:r>
              <a:rPr lang="en-US" b="1" dirty="0" smtClean="0"/>
              <a:t>Instance variables</a:t>
            </a:r>
          </a:p>
          <a:p>
            <a:r>
              <a:rPr lang="en-US" dirty="0" smtClean="0"/>
              <a:t>Class functions (</a:t>
            </a:r>
            <a:r>
              <a:rPr lang="en-US" b="1" dirty="0" smtClean="0"/>
              <a:t>methods</a:t>
            </a:r>
            <a:r>
              <a:rPr lang="en-US" dirty="0" smtClean="0"/>
              <a:t>) represent actions</a:t>
            </a:r>
          </a:p>
          <a:p>
            <a:pPr lvl="1"/>
            <a:r>
              <a:rPr lang="en-US" dirty="0" smtClean="0"/>
              <a:t>Methods are functions defined in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560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define objects?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Encapsulation!</a:t>
            </a:r>
          </a:p>
          <a:p>
            <a:pPr lvl="1"/>
            <a:r>
              <a:rPr lang="en-US" sz="2400" dirty="0" smtClean="0"/>
              <a:t>Wrap together related data and actions into an object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Advantages?</a:t>
            </a:r>
          </a:p>
          <a:p>
            <a:pPr lvl="1"/>
            <a:r>
              <a:rPr lang="en-US" sz="2400" dirty="0" smtClean="0"/>
              <a:t>Organization</a:t>
            </a:r>
          </a:p>
          <a:p>
            <a:pPr lvl="1"/>
            <a:r>
              <a:rPr lang="en-US" sz="2400" dirty="0" smtClean="0"/>
              <a:t>Limits the scope of data and actions to a single entity</a:t>
            </a:r>
          </a:p>
          <a:p>
            <a:pPr lvl="1"/>
            <a:r>
              <a:rPr lang="en-US" sz="2400" dirty="0" smtClean="0"/>
              <a:t>Limits dependencies between unrelated things</a:t>
            </a:r>
          </a:p>
        </p:txBody>
      </p:sp>
    </p:spTree>
    <p:extLst>
      <p:ext uri="{BB962C8B-B14F-4D97-AF65-F5344CB8AC3E}">
        <p14:creationId xmlns:p14="http://schemas.microsoft.com/office/powerpoint/2010/main" val="330264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504" y="1600200"/>
            <a:ext cx="7296295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public class Person</a:t>
            </a:r>
          </a:p>
          <a:p>
            <a:pPr marL="0" indent="0">
              <a:buNone/>
            </a:pPr>
            <a:r>
              <a:rPr lang="en-US" sz="1600" dirty="0" smtClean="0"/>
              <a:t>{</a:t>
            </a:r>
            <a:br>
              <a:rPr lang="en-US" sz="1600" dirty="0" smtClean="0"/>
            </a:br>
            <a:r>
              <a:rPr lang="en-US" sz="1600" dirty="0" smtClean="0"/>
              <a:t>	private String name = “None”;	//instance variables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private </a:t>
            </a:r>
            <a:r>
              <a:rPr lang="en-US" sz="1600" dirty="0" err="1" smtClean="0"/>
              <a:t>int</a:t>
            </a:r>
            <a:r>
              <a:rPr lang="en-US" sz="1600" dirty="0" smtClean="0"/>
              <a:t> age = 0;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public Person() {}	//constructor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public String </a:t>
            </a:r>
            <a:r>
              <a:rPr lang="en-US" sz="1600" dirty="0" err="1" smtClean="0"/>
              <a:t>getName</a:t>
            </a:r>
            <a:r>
              <a:rPr lang="en-US" sz="1600" dirty="0" smtClean="0"/>
              <a:t>()	//getter or </a:t>
            </a:r>
            <a:r>
              <a:rPr lang="en-US" sz="1600" dirty="0" err="1" smtClean="0"/>
              <a:t>accessor</a:t>
            </a:r>
            <a:r>
              <a:rPr lang="en-US" sz="1600" dirty="0" smtClean="0"/>
              <a:t> method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{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return name;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}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public void </a:t>
            </a:r>
            <a:r>
              <a:rPr lang="en-US" sz="1600" dirty="0" err="1" smtClean="0"/>
              <a:t>setName</a:t>
            </a:r>
            <a:r>
              <a:rPr lang="en-US" sz="1600" dirty="0" smtClean="0"/>
              <a:t>(String </a:t>
            </a:r>
            <a:r>
              <a:rPr lang="en-US" sz="1600" dirty="0" err="1" smtClean="0"/>
              <a:t>newName</a:t>
            </a:r>
            <a:r>
              <a:rPr lang="en-US" sz="1600" dirty="0" smtClean="0"/>
              <a:t>)	//setter or </a:t>
            </a:r>
            <a:r>
              <a:rPr lang="en-US" sz="1600" dirty="0" err="1" smtClean="0"/>
              <a:t>mutator</a:t>
            </a:r>
            <a:r>
              <a:rPr lang="en-US" sz="1600" dirty="0" smtClean="0"/>
              <a:t> method</a:t>
            </a:r>
          </a:p>
          <a:p>
            <a:pPr marL="0" indent="0">
              <a:buNone/>
            </a:pPr>
            <a:r>
              <a:rPr lang="en-US" sz="1600" dirty="0" smtClean="0"/>
              <a:t>	{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name = </a:t>
            </a:r>
            <a:r>
              <a:rPr lang="en-US" sz="1600" dirty="0" err="1" smtClean="0"/>
              <a:t>newName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600" dirty="0" smtClean="0"/>
              <a:t>	}</a:t>
            </a:r>
          </a:p>
          <a:p>
            <a:pPr marL="0" indent="0">
              <a:buNone/>
            </a:pPr>
            <a:r>
              <a:rPr lang="en-US" sz="1600" dirty="0"/>
              <a:t>}</a:t>
            </a:r>
            <a:endParaRPr lang="en-US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2973" y="4419600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return type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390505" y="3886200"/>
            <a:ext cx="1657495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90505" y="4604266"/>
            <a:ext cx="1657495" cy="501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88397" y="4611818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method signature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429000" y="4973598"/>
            <a:ext cx="0" cy="131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429000" y="4973598"/>
            <a:ext cx="228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4973598"/>
            <a:ext cx="0" cy="131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61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return type</a:t>
            </a:r>
            <a:r>
              <a:rPr lang="en-US" dirty="0" smtClean="0"/>
              <a:t> – the </a:t>
            </a:r>
            <a:r>
              <a:rPr lang="en-US" b="1" dirty="0" smtClean="0"/>
              <a:t>type</a:t>
            </a:r>
            <a:r>
              <a:rPr lang="en-US" dirty="0" smtClean="0"/>
              <a:t> of data that the method returns</a:t>
            </a:r>
          </a:p>
          <a:p>
            <a:endParaRPr lang="en-US" b="1" dirty="0" smtClean="0"/>
          </a:p>
          <a:p>
            <a:r>
              <a:rPr lang="en-US" b="1" dirty="0" smtClean="0"/>
              <a:t>parameter variables </a:t>
            </a:r>
            <a:r>
              <a:rPr lang="en-US" dirty="0" smtClean="0"/>
              <a:t>– data </a:t>
            </a:r>
            <a:r>
              <a:rPr lang="en-US" dirty="0" smtClean="0"/>
              <a:t>passed into </a:t>
            </a:r>
            <a:r>
              <a:rPr lang="en-US" dirty="0" smtClean="0"/>
              <a:t>the method</a:t>
            </a:r>
          </a:p>
          <a:p>
            <a:endParaRPr lang="en-US" b="1" dirty="0" smtClean="0"/>
          </a:p>
          <a:p>
            <a:r>
              <a:rPr lang="en-US" b="1" dirty="0" smtClean="0"/>
              <a:t>signature</a:t>
            </a:r>
            <a:r>
              <a:rPr lang="en-US" dirty="0" smtClean="0"/>
              <a:t> – the part of the method header comprised of the method </a:t>
            </a:r>
            <a:r>
              <a:rPr lang="en-US" b="1" dirty="0" smtClean="0"/>
              <a:t>name </a:t>
            </a:r>
            <a:r>
              <a:rPr lang="en-US" dirty="0" smtClean="0"/>
              <a:t>and its </a:t>
            </a:r>
            <a:r>
              <a:rPr lang="en-US" b="1" dirty="0" smtClean="0"/>
              <a:t>parameters</a:t>
            </a:r>
          </a:p>
          <a:p>
            <a:endParaRPr lang="en-US" b="1" dirty="0" smtClean="0"/>
          </a:p>
          <a:p>
            <a:r>
              <a:rPr lang="en-US" b="1" dirty="0" smtClean="0"/>
              <a:t>constructor</a:t>
            </a:r>
            <a:r>
              <a:rPr lang="en-US" dirty="0" smtClean="0"/>
              <a:t> – a method that runs to create an instance of the object (has the same name as the class name)</a:t>
            </a:r>
          </a:p>
          <a:p>
            <a:endParaRPr lang="en-US" b="1" dirty="0" smtClean="0"/>
          </a:p>
          <a:p>
            <a:r>
              <a:rPr lang="en-US" b="1" dirty="0" err="1" smtClean="0"/>
              <a:t>accessor</a:t>
            </a:r>
            <a:r>
              <a:rPr lang="en-US" dirty="0" smtClean="0"/>
              <a:t> – a method that accesses and returns an instance variable, data member, or attribute of the class</a:t>
            </a:r>
          </a:p>
          <a:p>
            <a:endParaRPr lang="en-US" b="1" dirty="0" smtClean="0"/>
          </a:p>
          <a:p>
            <a:r>
              <a:rPr lang="en-US" b="1" dirty="0" err="1" smtClean="0"/>
              <a:t>mutator</a:t>
            </a:r>
            <a:r>
              <a:rPr lang="en-US" dirty="0" smtClean="0"/>
              <a:t> – a method that changes an instance variable or attribute of the class</a:t>
            </a:r>
          </a:p>
        </p:txBody>
      </p:sp>
    </p:spTree>
    <p:extLst>
      <p:ext uri="{BB962C8B-B14F-4D97-AF65-F5344CB8AC3E}">
        <p14:creationId xmlns:p14="http://schemas.microsoft.com/office/powerpoint/2010/main" val="675183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Controlling access to attributes &amp;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http://docs.oracle.com/javase/tutorial/java/javaOO/accesscontrol.html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public</a:t>
            </a:r>
            <a:r>
              <a:rPr lang="en-US" dirty="0" smtClean="0"/>
              <a:t> – visible to all things outside of the class</a:t>
            </a:r>
          </a:p>
          <a:p>
            <a:endParaRPr lang="en-US" dirty="0" smtClean="0"/>
          </a:p>
          <a:p>
            <a:r>
              <a:rPr lang="en-US" b="1" dirty="0" smtClean="0"/>
              <a:t>private</a:t>
            </a:r>
            <a:r>
              <a:rPr lang="en-US" dirty="0" smtClean="0"/>
              <a:t> </a:t>
            </a:r>
            <a:r>
              <a:rPr lang="en-US" dirty="0"/>
              <a:t>–</a:t>
            </a:r>
            <a:r>
              <a:rPr lang="en-US" dirty="0" smtClean="0"/>
              <a:t> *only* visible within the class itself</a:t>
            </a:r>
          </a:p>
          <a:p>
            <a:endParaRPr lang="en-US" dirty="0"/>
          </a:p>
          <a:p>
            <a:r>
              <a:rPr lang="en-US" b="1" dirty="0" smtClean="0"/>
              <a:t>protected</a:t>
            </a:r>
            <a:r>
              <a:rPr lang="en-US" dirty="0" smtClean="0"/>
              <a:t> – visible to child classes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What’s a child class?!?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1420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parent class contains attributes and methods</a:t>
            </a:r>
          </a:p>
          <a:p>
            <a:r>
              <a:rPr lang="en-US" dirty="0" smtClean="0"/>
              <a:t>Child classes inherit the attribute and method “traits” from the parent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Person class</a:t>
            </a:r>
          </a:p>
          <a:p>
            <a:pPr lvl="2"/>
            <a:r>
              <a:rPr lang="en-US" dirty="0" smtClean="0"/>
              <a:t>protected String name</a:t>
            </a:r>
          </a:p>
          <a:p>
            <a:pPr lvl="2"/>
            <a:r>
              <a:rPr lang="en-US" dirty="0" smtClean="0"/>
              <a:t>protected </a:t>
            </a:r>
            <a:r>
              <a:rPr lang="en-US" dirty="0" err="1" smtClean="0"/>
              <a:t>int</a:t>
            </a:r>
            <a:r>
              <a:rPr lang="en-US" dirty="0" smtClean="0"/>
              <a:t> age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Student class inherits from Person</a:t>
            </a:r>
          </a:p>
          <a:p>
            <a:pPr lvl="2"/>
            <a:r>
              <a:rPr lang="en-US" dirty="0"/>
              <a:t>protected String </a:t>
            </a:r>
            <a:r>
              <a:rPr lang="en-US" dirty="0" smtClean="0"/>
              <a:t>name</a:t>
            </a:r>
            <a:r>
              <a:rPr lang="en-US" dirty="0" smtClean="0">
                <a:sym typeface="Wingdings" panose="05000000000000000000" pitchFamily="2" charset="2"/>
              </a:rPr>
              <a:t> inherited from Person automatically</a:t>
            </a:r>
            <a:endParaRPr lang="en-US" dirty="0" smtClean="0"/>
          </a:p>
          <a:p>
            <a:pPr lvl="2"/>
            <a:r>
              <a:rPr lang="en-US" dirty="0"/>
              <a:t>protected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age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dirty="0">
                <a:sym typeface="Wingdings" panose="05000000000000000000" pitchFamily="2" charset="2"/>
              </a:rPr>
              <a:t>inherited from </a:t>
            </a:r>
            <a:r>
              <a:rPr lang="en-US" dirty="0" smtClean="0">
                <a:sym typeface="Wingdings" panose="05000000000000000000" pitchFamily="2" charset="2"/>
              </a:rPr>
              <a:t>Person automatically</a:t>
            </a:r>
            <a:endParaRPr lang="en-US" dirty="0" smtClean="0"/>
          </a:p>
          <a:p>
            <a:pPr lvl="2"/>
            <a:r>
              <a:rPr lang="en-US" dirty="0" smtClean="0"/>
              <a:t>protected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IDnum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 only created and found in Student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292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Inheritance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public class Student </a:t>
            </a:r>
            <a:r>
              <a:rPr lang="en-US" b="1" dirty="0" smtClean="0"/>
              <a:t>extends Person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	private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IDnum</a:t>
            </a:r>
            <a:r>
              <a:rPr lang="en-US" dirty="0" smtClean="0"/>
              <a:t> = 0;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public Student() {}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attributes does Student have?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name, age, </a:t>
            </a:r>
            <a:r>
              <a:rPr lang="en-US" dirty="0" err="1" smtClean="0"/>
              <a:t>IDnum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859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562</TotalTime>
  <Words>759</Words>
  <Application>Microsoft Office PowerPoint</Application>
  <PresentationFormat>On-screen Show (4:3)</PresentationFormat>
  <Paragraphs>173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Object-Oriented Programming</vt:lpstr>
      <vt:lpstr>What is an “object”?</vt:lpstr>
      <vt:lpstr>How do we define objects?</vt:lpstr>
      <vt:lpstr>Why define objects?</vt:lpstr>
      <vt:lpstr>Example Class</vt:lpstr>
      <vt:lpstr>Method Terminology</vt:lpstr>
      <vt:lpstr>Controlling access to attributes &amp; methods</vt:lpstr>
      <vt:lpstr>Inheritance</vt:lpstr>
      <vt:lpstr>Java Inheritance Example</vt:lpstr>
      <vt:lpstr>What are the advantages of inheritance?</vt:lpstr>
      <vt:lpstr>Inheritance Practice</vt:lpstr>
      <vt:lpstr>Polymorphism</vt:lpstr>
      <vt:lpstr>Polymorphism cont’d</vt:lpstr>
      <vt:lpstr>Polymorphism Advantages</vt:lpstr>
      <vt:lpstr>Libraries</vt:lpstr>
      <vt:lpstr>Instantiation vs. Static</vt:lpstr>
      <vt:lpstr>Advantages/Disadvantages of OOP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Programming</dc:title>
  <dc:creator>Paul</dc:creator>
  <cp:lastModifiedBy>WLCS</cp:lastModifiedBy>
  <cp:revision>69</cp:revision>
  <dcterms:created xsi:type="dcterms:W3CDTF">2015-03-27T02:42:11Z</dcterms:created>
  <dcterms:modified xsi:type="dcterms:W3CDTF">2015-04-08T12:40:07Z</dcterms:modified>
</cp:coreProperties>
</file>