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2" y="-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11A8-50DF-4B2F-B493-1F885A918D9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11A8-50DF-4B2F-B493-1F885A918D9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11A8-50DF-4B2F-B493-1F885A918D9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11A8-50DF-4B2F-B493-1F885A918D9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11A8-50DF-4B2F-B493-1F885A918D9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11A8-50DF-4B2F-B493-1F885A918D9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11A8-50DF-4B2F-B493-1F885A918D9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11A8-50DF-4B2F-B493-1F885A918D9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11A8-50DF-4B2F-B493-1F885A918D9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11A8-50DF-4B2F-B493-1F885A918D9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11A8-50DF-4B2F-B493-1F885A918D9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C0811A8-50DF-4B2F-B493-1F885A918D9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-01.ibm.com/software/ebusiness/jstart/downloads/MRTAWatsonHIMSS.pdf" TargetMode="External"/><Relationship Id="rId2" Type="http://schemas.openxmlformats.org/officeDocument/2006/relationships/hyperlink" Target="http://www.w3.org/standards/semanticweb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moncraft.com/video/social-bookmarki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fold.it/portal/" TargetMode="External"/><Relationship Id="rId3" Type="http://schemas.openxmlformats.org/officeDocument/2006/relationships/hyperlink" Target="http://www.reddit.com/" TargetMode="External"/><Relationship Id="rId7" Type="http://schemas.openxmlformats.org/officeDocument/2006/relationships/hyperlink" Target="http://climatecolab.org/" TargetMode="External"/><Relationship Id="rId2" Type="http://schemas.openxmlformats.org/officeDocument/2006/relationships/hyperlink" Target="http://www.wikipedia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aphtv.kevinformatics.com/" TargetMode="External"/><Relationship Id="rId5" Type="http://schemas.openxmlformats.org/officeDocument/2006/relationships/hyperlink" Target="http://www.rottentomatoes.com/" TargetMode="External"/><Relationship Id="rId4" Type="http://schemas.openxmlformats.org/officeDocument/2006/relationships/hyperlink" Target="http://www.delicious.com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Science: </a:t>
            </a:r>
            <a:br>
              <a:rPr lang="en-US" dirty="0" smtClean="0"/>
            </a:br>
            <a:r>
              <a:rPr lang="en-US" dirty="0" smtClean="0"/>
              <a:t>The Intelligent Web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309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5029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55650"/>
            <a:ext cx="7605713" cy="514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944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Text-web vs. Multimedia-web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 web </a:t>
            </a:r>
            <a:r>
              <a:rPr lang="en-US" dirty="0" smtClean="0"/>
              <a:t>(1994 </a:t>
            </a:r>
            <a:r>
              <a:rPr lang="en-US" dirty="0" smtClean="0"/>
              <a:t>– </a:t>
            </a:r>
            <a:r>
              <a:rPr lang="en-US" dirty="0" smtClean="0"/>
              <a:t>~2004) </a:t>
            </a:r>
            <a:r>
              <a:rPr lang="en-US" dirty="0" smtClean="0"/>
              <a:t>mostly text-based</a:t>
            </a:r>
          </a:p>
          <a:p>
            <a:endParaRPr lang="en-US" dirty="0" smtClean="0"/>
          </a:p>
          <a:p>
            <a:r>
              <a:rPr lang="en-US" dirty="0" smtClean="0"/>
              <a:t>Web </a:t>
            </a:r>
            <a:r>
              <a:rPr lang="en-US" dirty="0" smtClean="0"/>
              <a:t>2.0, Semantic Web, etc. </a:t>
            </a:r>
            <a:r>
              <a:rPr lang="en-US" dirty="0" smtClean="0"/>
              <a:t>(~2004 </a:t>
            </a:r>
            <a:r>
              <a:rPr lang="en-US" dirty="0" smtClean="0"/>
              <a:t>– future)</a:t>
            </a:r>
          </a:p>
          <a:p>
            <a:pPr lvl="1"/>
            <a:r>
              <a:rPr lang="en-US" dirty="0" smtClean="0"/>
              <a:t>Mostly multimedia based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302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Web ~ Web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The ultimate goal of the Web of data is to enable computers </a:t>
            </a:r>
            <a:r>
              <a:rPr lang="en-US" b="1" dirty="0"/>
              <a:t>to do more useful work </a:t>
            </a:r>
            <a:r>
              <a:rPr lang="en-US" dirty="0"/>
              <a:t>and to develop systems that can support trusted interactions over the </a:t>
            </a:r>
            <a:r>
              <a:rPr lang="en-US" dirty="0" smtClean="0"/>
              <a:t>network”</a:t>
            </a:r>
          </a:p>
          <a:p>
            <a:r>
              <a:rPr lang="en-US" dirty="0" smtClean="0"/>
              <a:t>“</a:t>
            </a:r>
            <a:r>
              <a:rPr lang="en-US" dirty="0"/>
              <a:t>Semantic Web technologies enable people to create data stores on the Web, build vocabularies, and write rules for handling data</a:t>
            </a:r>
            <a:r>
              <a:rPr lang="en-US" dirty="0" smtClean="0"/>
              <a:t>.”</a:t>
            </a:r>
          </a:p>
          <a:p>
            <a:pPr lvl="1"/>
            <a:r>
              <a:rPr lang="en-US" dirty="0">
                <a:hlinkClick r:id="rId2"/>
              </a:rPr>
              <a:t>http://www.w3.org/standards/semanticweb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IBM </a:t>
            </a:r>
            <a:r>
              <a:rPr lang="en-US" dirty="0"/>
              <a:t>Watson </a:t>
            </a:r>
            <a:r>
              <a:rPr lang="en-US" dirty="0" smtClean="0"/>
              <a:t>&amp; Electronic </a:t>
            </a:r>
            <a:r>
              <a:rPr lang="en-US" smtClean="0"/>
              <a:t>Medical Records Example</a:t>
            </a:r>
            <a:endParaRPr lang="en-US" dirty="0"/>
          </a:p>
          <a:p>
            <a:pPr lvl="1"/>
            <a:r>
              <a:rPr lang="en-US" sz="1800" dirty="0">
                <a:hlinkClick r:id="rId3"/>
              </a:rPr>
              <a:t>http://www-01.ibm.com/software/ebusiness/jstart/downloads/MRTAWatsonHIMSS.pdf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417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Ontology vs. Folksonomy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Ontology ~ in information science, the structural framework of shared vocabulary to denote types, properties, and interrelationships within a domain</a:t>
            </a:r>
          </a:p>
          <a:p>
            <a:pPr lvl="1"/>
            <a:r>
              <a:rPr lang="en-US" dirty="0" smtClean="0"/>
              <a:t>Categorizing things and creating the vocabulary/language to classify such things and their properties</a:t>
            </a:r>
          </a:p>
          <a:p>
            <a:pPr lvl="1"/>
            <a:endParaRPr lang="en-US" dirty="0"/>
          </a:p>
          <a:p>
            <a:r>
              <a:rPr lang="en-US" dirty="0" smtClean="0"/>
              <a:t>Folksonomy ~ collaborative classification of things</a:t>
            </a:r>
          </a:p>
          <a:p>
            <a:pPr lvl="1"/>
            <a:r>
              <a:rPr lang="en-US" dirty="0" smtClean="0"/>
              <a:t>Social tagging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www.commoncraft.com/video/social-bookmarking</a:t>
            </a:r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843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Collective (Social) </a:t>
            </a:r>
            <a:r>
              <a:rPr lang="en-US" dirty="0" smtClean="0"/>
              <a:t>Intelligence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Social Knowledge</a:t>
            </a:r>
          </a:p>
          <a:p>
            <a:pPr lvl="1"/>
            <a:r>
              <a:rPr lang="en-US" dirty="0" smtClean="0">
                <a:hlinkClick r:id="rId2"/>
              </a:rPr>
              <a:t>www.wikipedia.com</a:t>
            </a:r>
            <a:endParaRPr lang="en-US" dirty="0" smtClean="0"/>
          </a:p>
          <a:p>
            <a:r>
              <a:rPr lang="en-US" dirty="0" smtClean="0"/>
              <a:t>Social </a:t>
            </a:r>
            <a:r>
              <a:rPr lang="en-US" dirty="0" smtClean="0"/>
              <a:t>News</a:t>
            </a:r>
          </a:p>
          <a:p>
            <a:pPr lvl="1"/>
            <a:r>
              <a:rPr lang="en-US" dirty="0" smtClean="0">
                <a:hlinkClick r:id="rId3"/>
              </a:rPr>
              <a:t>www.reddit.com</a:t>
            </a:r>
            <a:endParaRPr lang="en-US" dirty="0" smtClean="0"/>
          </a:p>
          <a:p>
            <a:r>
              <a:rPr lang="en-US" dirty="0" smtClean="0"/>
              <a:t>Social Bookmarking (collaborative tagging)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www.delicious.com</a:t>
            </a:r>
            <a:endParaRPr lang="en-US" dirty="0" smtClean="0"/>
          </a:p>
          <a:p>
            <a:r>
              <a:rPr lang="en-US" dirty="0" smtClean="0"/>
              <a:t>Entertainment reviews</a:t>
            </a:r>
          </a:p>
          <a:p>
            <a:pPr lvl="1"/>
            <a:r>
              <a:rPr lang="en-US" dirty="0">
                <a:hlinkClick r:id="rId5"/>
              </a:rPr>
              <a:t>http://www.rottentomatoes.com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6"/>
              </a:rPr>
              <a:t>http://graphtv.kevinformatics.com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r>
              <a:rPr lang="en-US" dirty="0" smtClean="0"/>
              <a:t>Fighting climate change</a:t>
            </a:r>
          </a:p>
          <a:p>
            <a:pPr lvl="1"/>
            <a:r>
              <a:rPr lang="en-US" dirty="0">
                <a:hlinkClick r:id="rId7"/>
              </a:rPr>
              <a:t>http://climatecolab.org</a:t>
            </a:r>
            <a:r>
              <a:rPr lang="en-US" dirty="0" smtClean="0">
                <a:hlinkClick r:id="rId7"/>
              </a:rPr>
              <a:t>/</a:t>
            </a:r>
            <a:r>
              <a:rPr lang="en-US" dirty="0" smtClean="0"/>
              <a:t> - forum to exchange proposals &amp; ideas</a:t>
            </a:r>
          </a:p>
          <a:p>
            <a:pPr lvl="1"/>
            <a:r>
              <a:rPr lang="en-US" dirty="0" smtClean="0"/>
              <a:t>MIT </a:t>
            </a:r>
            <a:r>
              <a:rPr lang="en-US" dirty="0"/>
              <a:t>Center for Collective </a:t>
            </a:r>
            <a:r>
              <a:rPr lang="en-US" dirty="0" smtClean="0"/>
              <a:t>Intelligence</a:t>
            </a:r>
          </a:p>
          <a:p>
            <a:r>
              <a:rPr lang="en-US" dirty="0" smtClean="0"/>
              <a:t>Stock market analysis</a:t>
            </a:r>
          </a:p>
          <a:p>
            <a:r>
              <a:rPr lang="en-US" dirty="0" smtClean="0"/>
              <a:t>Protein folding</a:t>
            </a:r>
          </a:p>
          <a:p>
            <a:pPr lvl="1"/>
            <a:r>
              <a:rPr lang="en-US" dirty="0">
                <a:hlinkClick r:id="rId8"/>
              </a:rPr>
              <a:t>https://fold.it/portal</a:t>
            </a:r>
            <a:r>
              <a:rPr lang="en-US" dirty="0" smtClean="0">
                <a:hlinkClick r:id="rId8"/>
              </a:rPr>
              <a:t>/</a:t>
            </a: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648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Ambient intelligence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Ambient ~ relating to immediate surroundings</a:t>
            </a:r>
          </a:p>
          <a:p>
            <a:r>
              <a:rPr lang="en-US" dirty="0" smtClean="0"/>
              <a:t>Electronic </a:t>
            </a:r>
            <a:r>
              <a:rPr lang="en-US" dirty="0" smtClean="0"/>
              <a:t>environments responsive to the presence of people</a:t>
            </a:r>
          </a:p>
          <a:p>
            <a:r>
              <a:rPr lang="en-US" dirty="0" smtClean="0"/>
              <a:t>Ubiquitous </a:t>
            </a:r>
            <a:r>
              <a:rPr lang="en-US" dirty="0" smtClean="0"/>
              <a:t>computing</a:t>
            </a:r>
          </a:p>
          <a:p>
            <a:pPr lvl="1"/>
            <a:r>
              <a:rPr lang="en-US" dirty="0" smtClean="0"/>
              <a:t>Biometrics</a:t>
            </a:r>
          </a:p>
          <a:p>
            <a:pPr lvl="2"/>
            <a:r>
              <a:rPr lang="en-US" dirty="0" smtClean="0"/>
              <a:t>Quantifiable human characteristics</a:t>
            </a:r>
            <a:endParaRPr lang="en-US" dirty="0"/>
          </a:p>
          <a:p>
            <a:pPr lvl="1"/>
            <a:r>
              <a:rPr lang="en-US" dirty="0" err="1"/>
              <a:t>MicroElectromechanical</a:t>
            </a:r>
            <a:r>
              <a:rPr lang="en-US" dirty="0"/>
              <a:t> Systems</a:t>
            </a:r>
          </a:p>
          <a:p>
            <a:pPr lvl="2"/>
            <a:r>
              <a:rPr lang="en-US" dirty="0"/>
              <a:t>Sensors, actuators, accelerometers, etc.</a:t>
            </a:r>
          </a:p>
          <a:p>
            <a:pPr lvl="1"/>
            <a:r>
              <a:rPr lang="en-US" dirty="0"/>
              <a:t>Nanotechnologies</a:t>
            </a:r>
          </a:p>
          <a:p>
            <a:r>
              <a:rPr lang="en-US" dirty="0" smtClean="0"/>
              <a:t>Where could ambient intelligence be applied?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9157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878</TotalTime>
  <Words>257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Web Science:  The Intelligent Web</vt:lpstr>
      <vt:lpstr>Semantic Web</vt:lpstr>
      <vt:lpstr>Text-web vs. Multimedia-web</vt:lpstr>
      <vt:lpstr>Semantic Web ~ Web of Data</vt:lpstr>
      <vt:lpstr>Ontology vs. Folksonomy</vt:lpstr>
      <vt:lpstr>Collective (Social) Intelligence</vt:lpstr>
      <vt:lpstr>Ambient intelligence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Science: AnalyZing the Web</dc:title>
  <dc:creator>Paul</dc:creator>
  <cp:lastModifiedBy>WLCS</cp:lastModifiedBy>
  <cp:revision>76</cp:revision>
  <dcterms:created xsi:type="dcterms:W3CDTF">2014-03-31T11:14:57Z</dcterms:created>
  <dcterms:modified xsi:type="dcterms:W3CDTF">2014-04-01T12:38:31Z</dcterms:modified>
</cp:coreProperties>
</file>