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200" lang="en">
                <a:solidFill>
                  <a:schemeClr val="dk1"/>
                </a:solidFill>
              </a:rPr>
              <a:t>Legitimate usage for </a:t>
            </a:r>
            <a:r>
              <a:rPr sz="1000" lang="en">
                <a:solidFill>
                  <a:schemeClr val="dk1"/>
                </a:solidFill>
              </a:rPr>
              <a:t> to implement redundancy of network services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05.gif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" name="Shape 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750" x="0"/>
            <a:ext cy="4947800" cx="9144000"/>
          </a:xfrm>
          <a:prstGeom prst="rect">
            <a:avLst/>
          </a:prstGeom>
        </p:spPr>
      </p:pic>
      <p:sp>
        <p:nvSpPr>
          <p:cNvPr id="24" name="Shape 24"/>
          <p:cNvSpPr txBox="1"/>
          <p:nvPr>
            <p:ph type="ctrTitle"/>
          </p:nvPr>
        </p:nvSpPr>
        <p:spPr>
          <a:xfrm>
            <a:off y="1991817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Western Heights Pharmaceuticals</a:t>
            </a:r>
          </a:p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y="3575003" x="685800"/>
            <a:ext cy="784799" cx="77724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en">
                <a:solidFill>
                  <a:srgbClr val="FFFFFF"/>
                </a:solidFill>
              </a:rPr>
              <a:t>Connor, Marquise, Carolyn, Christian, Quinn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0" name="Shape 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097550" x="0"/>
            <a:ext cy="2045949" cx="3254124"/>
          </a:xfrm>
          <a:prstGeom prst="rect">
            <a:avLst/>
          </a:prstGeom>
        </p:spPr>
      </p:pic>
      <p:pic>
        <p:nvPicPr>
          <p:cNvPr id="31" name="Shape 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6078550"/>
            <a:ext cy="3039724" cx="3065450"/>
          </a:xfrm>
          <a:prstGeom prst="rect">
            <a:avLst/>
          </a:prstGeom>
        </p:spPr>
      </p:pic>
      <p:sp>
        <p:nvSpPr>
          <p:cNvPr id="32" name="Shape 32"/>
          <p:cNvSpPr txBox="1"/>
          <p:nvPr>
            <p:ph type="title"/>
          </p:nvPr>
        </p:nvSpPr>
        <p:spPr>
          <a:xfrm>
            <a:off y="19872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Generic Security	</a:t>
            </a:r>
          </a:p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Malware detection software.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Use proxy servers for remote access.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Physical Security</a:t>
            </a:r>
          </a:p>
          <a:p>
            <a:pPr rtl="0" lvl="1" indent="-3810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400" lang="en"/>
              <a:t>Lock access to the server.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Prevent non-admin accounts from running executable files.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Block social networking websites.</a:t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Buffer Overflow</a:t>
            </a:r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200150" x="457200"/>
            <a:ext cy="3725699" cx="4614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A buffer overflow is an anomaly where a program, while writing data to a buffer, overruns the buffer’s boundary and overwrites adjacent memory. This causes a crash, a breach in system security, and/or incorrect results.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48850" x="5208825"/>
            <a:ext cy="2885626" cx="36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Buffer Overflow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063375" x="457200"/>
            <a:ext cy="3862500" cx="510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Some ways to prevent a Buffer Overflow:</a:t>
            </a:r>
          </a:p>
          <a:p>
            <a:pPr rtl="0" lvl="0" indent="-3175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u="sng" sz="1400" lang="en"/>
              <a:t>Choice of programming language</a:t>
            </a:r>
            <a:r>
              <a:rPr sz="1400" lang="en"/>
              <a:t> - Some different programming languages provide a runtime checking which might send a warning or raise an exception.</a:t>
            </a:r>
          </a:p>
          <a:p>
            <a:pPr rtl="0" lvl="0" indent="-3175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u="sng" sz="1400" lang="en"/>
              <a:t>Use of safe libraries</a:t>
            </a:r>
            <a:r>
              <a:rPr sz="1400" lang="en"/>
              <a:t> - Are well-written and tested abstract data type libraries which centralize and automatically perform buffer management. Two main data types are arrays and strings.</a:t>
            </a:r>
          </a:p>
          <a:p>
            <a:pPr rtl="0" lvl="0" indent="-3175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u="sng" sz="1400" lang="en"/>
              <a:t>Buffer overflow protection</a:t>
            </a:r>
            <a:r>
              <a:rPr sz="1400" lang="en"/>
              <a:t> - It checks that the stack has not been altered when a function returns. If it is altered, the program exits with a segmentation fault.</a:t>
            </a:r>
          </a:p>
          <a:p>
            <a:pPr lvl="0" indent="-3175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u="sng" sz="1400" lang="en"/>
              <a:t>Executable Space Protection</a:t>
            </a:r>
            <a:r>
              <a:rPr sz="1400" lang="en"/>
              <a:t> - is an approach to buffer overflow protection which prevents execution of code on the stack or the heap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19750" x="5731075"/>
            <a:ext cy="1552424" cx="31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2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814700" x="5607800"/>
            <a:ext cy="2328800" cx="3536199"/>
          </a:xfrm>
          <a:prstGeom prst="rect">
            <a:avLst/>
          </a:prstGeom>
        </p:spPr>
      </p:pic>
      <p:sp>
        <p:nvSpPr>
          <p:cNvPr id="53" name="Shape 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ARP Spoofing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200150" x="457200"/>
            <a:ext cy="30293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/>
              <a:t>Brief summary: </a:t>
            </a:r>
          </a:p>
          <a:p>
            <a:pPr rtl="0" lvl="1" indent="-3429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is when an attacker sends fake Address Resolution Protocol (ARP) messages onto a LAN.</a:t>
            </a:r>
          </a:p>
          <a:p>
            <a:pPr rtl="0" lvl="1" indent="-3429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Generally used to give themselves another host IP address causing whatever traffic meant for that IP address to be sent to the attackers instead. </a:t>
            </a:r>
          </a:p>
          <a:p>
            <a:pPr rtl="0"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/>
              <a:t>Possible solutions:</a:t>
            </a:r>
          </a:p>
          <a:p>
            <a:pPr rtl="0" lvl="1" indent="-3429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 Static ARP entries </a:t>
            </a:r>
          </a:p>
          <a:p>
            <a:pPr rtl="0" lvl="1" indent="-3429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ARP spoofing detection software</a:t>
            </a:r>
          </a:p>
          <a:p>
            <a:pPr rtl="0" lvl="1" indent="-3429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Os security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6862900"/>
            <a:ext cy="1618449" cx="22488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Ping Flood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A DOS attack where the server is overwhelmed by a large number of ICMP echo request packets, also known as pings. The server slows down and takes a long time to handle legitimate requests.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Solutions: </a:t>
            </a:r>
          </a:p>
          <a:p>
            <a:pPr rtl="0"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/>
              <a:t>Configure your firewall to disallow pings</a:t>
            </a:r>
          </a:p>
          <a:p>
            <a:pPr rtl="0"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/>
              <a:t>Block the attacker’s IP address from accessing your network </a:t>
            </a:r>
          </a:p>
          <a:p>
            <a:r>
              <a:t/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548075" x="3419750"/>
            <a:ext cy="1480425" cx="214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SYN Flood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192650" x="457200"/>
            <a:ext cy="3725699" cx="6434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A DOS attack where several SYN (synchronization) packets are sent to the server without a follow-up ACK (acknowledgement). The server occupies time waiting for verification that never arrives.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Solutions:</a:t>
            </a:r>
          </a:p>
          <a:p>
            <a:pPr rtl="0"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/>
              <a:t>Limit the number of SYN requests per second by firewall.</a:t>
            </a:r>
          </a:p>
          <a:p>
            <a:pPr rtl="0"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/>
              <a:t>Reduce timer (don’t wait as long for ACK).</a:t>
            </a:r>
          </a:p>
          <a:p>
            <a:pPr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/>
              <a:t>SYN cookies: compress the SYN queue entry (on the server) which can then be restored upon receiving the ACK packet.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67450" x="6928200"/>
            <a:ext cy="1514475" cx="2095500"/>
          </a:xfrm>
          <a:prstGeom prst="rect">
            <a:avLst/>
          </a:prstGeom>
        </p:spPr>
      </p:pic>
      <p:pic>
        <p:nvPicPr>
          <p:cNvPr id="70" name="Shape 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452125" x="6928200"/>
            <a:ext cy="2628900" cx="2095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5" name="Shape 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6296975"/>
            <a:ext cy="1512600" cx="28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type="title"/>
          </p:nvPr>
        </p:nvSpPr>
        <p:spPr>
          <a:xfrm>
            <a:off y="19742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Smurf Attacks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899400" x="3973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Definition:</a:t>
            </a:r>
            <a:r>
              <a:rPr sz="1800" lang="en"/>
              <a:t>  </a:t>
            </a:r>
            <a:r>
              <a:rPr sz="1800" lang="en"/>
              <a:t>A denial-of-service attack in which large numbers of Internet Control Message Protocol (ICMP) packets with the intended victim's spoofed source IP are broadcast to a computer network using an IP Broadcast address.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Solutions</a:t>
            </a:r>
          </a:p>
          <a:p>
            <a:pPr rtl="0"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/>
              <a:t>Turn off broadcasting address feature on routers.</a:t>
            </a:r>
          </a:p>
          <a:p>
            <a:pPr rtl="0"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/>
              <a:t>Configure server operating systems not to respond to direct broadcast requests.</a:t>
            </a:r>
          </a:p>
          <a:p>
            <a:pPr rtl="0"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/>
              <a:t>Use firewall to block ICMP packets on victim's computer (damage control).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0"/>
            <a:ext cy="2008249" cx="293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