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3" r:id="rId1"/>
  </p:sldMasterIdLst>
  <p:notesMasterIdLst>
    <p:notesMasterId r:id="rId13"/>
  </p:notesMasterIdLst>
  <p:sldIdLst>
    <p:sldId id="256" r:id="rId2"/>
    <p:sldId id="260" r:id="rId3"/>
    <p:sldId id="261" r:id="rId4"/>
    <p:sldId id="257" r:id="rId5"/>
    <p:sldId id="258" r:id="rId6"/>
    <p:sldId id="265" r:id="rId7"/>
    <p:sldId id="266" r:id="rId8"/>
    <p:sldId id="268" r:id="rId9"/>
    <p:sldId id="267" r:id="rId10"/>
    <p:sldId id="269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LCS" initials="W" lastIdx="1" clrIdx="0">
    <p:extLst>
      <p:ext uri="{19B8F6BF-5375-455C-9EA6-DF929625EA0E}">
        <p15:presenceInfo xmlns:p15="http://schemas.microsoft.com/office/powerpoint/2012/main" userId="WLC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/>
    <p:restoredTop sz="94643"/>
  </p:normalViewPr>
  <p:slideViewPr>
    <p:cSldViewPr snapToGrid="0" snapToObjects="1">
      <p:cViewPr varScale="1">
        <p:scale>
          <a:sx n="104" d="100"/>
          <a:sy n="104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00258-B03B-4E84-B30B-E796E7D98833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B18CC-4F8A-4AE5-84C1-2F78AF70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72373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6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92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791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43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99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8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695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24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6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C2CCB19-8ABA-A848-AE03-EC6E9C1F519F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932ED76D-9F24-1141-B18C-10F54355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55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Object Usage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80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341C169-8593-43BB-B8DC-7FA5EFD35CC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lowdown on objects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Objects are “things” that have properties (attributes) and behaviors (methods)</a:t>
            </a:r>
          </a:p>
          <a:p>
            <a:endParaRPr lang="en-US" altLang="en-US" dirty="0"/>
          </a:p>
          <a:p>
            <a:r>
              <a:rPr lang="en-US" altLang="en-US" dirty="0"/>
              <a:t>We first create one or more objects</a:t>
            </a:r>
          </a:p>
          <a:p>
            <a:endParaRPr lang="en-US" altLang="en-US" dirty="0"/>
          </a:p>
          <a:p>
            <a:r>
              <a:rPr lang="en-US" altLang="en-US" dirty="0"/>
              <a:t>We then manipulate their properties and call their methods</a:t>
            </a:r>
          </a:p>
        </p:txBody>
      </p:sp>
    </p:spTree>
    <p:extLst>
      <p:ext uri="{BB962C8B-B14F-4D97-AF65-F5344CB8AC3E}">
        <p14:creationId xmlns:p14="http://schemas.microsoft.com/office/powerpoint/2010/main" val="386117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CB16FA2-94ED-4B7E-8C6E-9FBA4A0963E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Visualizing objects</a:t>
            </a:r>
          </a:p>
        </p:txBody>
      </p:sp>
      <p:sp>
        <p:nvSpPr>
          <p:cNvPr id="687122" name="Rectangle 18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Class (type) name</a:t>
            </a:r>
          </a:p>
          <a:p>
            <a:endParaRPr lang="en-US" altLang="en-US"/>
          </a:p>
          <a:p>
            <a:r>
              <a:rPr lang="en-US" altLang="en-US"/>
              <a:t>Attributes (properties)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Methods (behaviors)</a:t>
            </a:r>
          </a:p>
        </p:txBody>
      </p:sp>
      <p:grpSp>
        <p:nvGrpSpPr>
          <p:cNvPr id="687123" name="Group 19"/>
          <p:cNvGrpSpPr>
            <a:grpSpLocks/>
          </p:cNvGrpSpPr>
          <p:nvPr/>
        </p:nvGrpSpPr>
        <p:grpSpPr bwMode="auto">
          <a:xfrm>
            <a:off x="1905000" y="2895600"/>
            <a:ext cx="3505200" cy="3151188"/>
            <a:chOff x="240" y="1824"/>
            <a:chExt cx="2208" cy="1985"/>
          </a:xfrm>
        </p:grpSpPr>
        <p:sp>
          <p:nvSpPr>
            <p:cNvPr id="687109" name="Freeform 5"/>
            <p:cNvSpPr>
              <a:spLocks/>
            </p:cNvSpPr>
            <p:nvPr/>
          </p:nvSpPr>
          <p:spPr bwMode="auto">
            <a:xfrm>
              <a:off x="240" y="1824"/>
              <a:ext cx="2208" cy="1985"/>
            </a:xfrm>
            <a:custGeom>
              <a:avLst/>
              <a:gdLst>
                <a:gd name="T0" fmla="*/ 3405 w 3547"/>
                <a:gd name="T1" fmla="*/ 1985 h 1985"/>
                <a:gd name="T2" fmla="*/ 3447 w 3547"/>
                <a:gd name="T3" fmla="*/ 1977 h 1985"/>
                <a:gd name="T4" fmla="*/ 3490 w 3547"/>
                <a:gd name="T5" fmla="*/ 1954 h 1985"/>
                <a:gd name="T6" fmla="*/ 3520 w 3547"/>
                <a:gd name="T7" fmla="*/ 1923 h 1985"/>
                <a:gd name="T8" fmla="*/ 3539 w 3547"/>
                <a:gd name="T9" fmla="*/ 1885 h 1985"/>
                <a:gd name="T10" fmla="*/ 3547 w 3547"/>
                <a:gd name="T11" fmla="*/ 1839 h 1985"/>
                <a:gd name="T12" fmla="*/ 3547 w 3547"/>
                <a:gd name="T13" fmla="*/ 147 h 1985"/>
                <a:gd name="T14" fmla="*/ 3539 w 3547"/>
                <a:gd name="T15" fmla="*/ 100 h 1985"/>
                <a:gd name="T16" fmla="*/ 3520 w 3547"/>
                <a:gd name="T17" fmla="*/ 58 h 1985"/>
                <a:gd name="T18" fmla="*/ 3490 w 3547"/>
                <a:gd name="T19" fmla="*/ 27 h 1985"/>
                <a:gd name="T20" fmla="*/ 3447 w 3547"/>
                <a:gd name="T21" fmla="*/ 8 h 1985"/>
                <a:gd name="T22" fmla="*/ 3405 w 3547"/>
                <a:gd name="T23" fmla="*/ 0 h 1985"/>
                <a:gd name="T24" fmla="*/ 142 w 3547"/>
                <a:gd name="T25" fmla="*/ 0 h 1985"/>
                <a:gd name="T26" fmla="*/ 100 w 3547"/>
                <a:gd name="T27" fmla="*/ 8 h 1985"/>
                <a:gd name="T28" fmla="*/ 57 w 3547"/>
                <a:gd name="T29" fmla="*/ 27 h 1985"/>
                <a:gd name="T30" fmla="*/ 27 w 3547"/>
                <a:gd name="T31" fmla="*/ 58 h 1985"/>
                <a:gd name="T32" fmla="*/ 8 w 3547"/>
                <a:gd name="T33" fmla="*/ 100 h 1985"/>
                <a:gd name="T34" fmla="*/ 0 w 3547"/>
                <a:gd name="T35" fmla="*/ 147 h 1985"/>
                <a:gd name="T36" fmla="*/ 0 w 3547"/>
                <a:gd name="T37" fmla="*/ 1839 h 1985"/>
                <a:gd name="T38" fmla="*/ 8 w 3547"/>
                <a:gd name="T39" fmla="*/ 1885 h 1985"/>
                <a:gd name="T40" fmla="*/ 27 w 3547"/>
                <a:gd name="T41" fmla="*/ 1923 h 1985"/>
                <a:gd name="T42" fmla="*/ 57 w 3547"/>
                <a:gd name="T43" fmla="*/ 1954 h 1985"/>
                <a:gd name="T44" fmla="*/ 100 w 3547"/>
                <a:gd name="T45" fmla="*/ 1977 h 1985"/>
                <a:gd name="T46" fmla="*/ 142 w 3547"/>
                <a:gd name="T47" fmla="*/ 1985 h 1985"/>
                <a:gd name="T48" fmla="*/ 3405 w 3547"/>
                <a:gd name="T49" fmla="*/ 1985 h 1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547" h="1985">
                  <a:moveTo>
                    <a:pt x="3405" y="1985"/>
                  </a:moveTo>
                  <a:lnTo>
                    <a:pt x="3447" y="1977"/>
                  </a:lnTo>
                  <a:lnTo>
                    <a:pt x="3490" y="1954"/>
                  </a:lnTo>
                  <a:lnTo>
                    <a:pt x="3520" y="1923"/>
                  </a:lnTo>
                  <a:lnTo>
                    <a:pt x="3539" y="1885"/>
                  </a:lnTo>
                  <a:lnTo>
                    <a:pt x="3547" y="1839"/>
                  </a:lnTo>
                  <a:lnTo>
                    <a:pt x="3547" y="147"/>
                  </a:lnTo>
                  <a:lnTo>
                    <a:pt x="3539" y="100"/>
                  </a:lnTo>
                  <a:lnTo>
                    <a:pt x="3520" y="58"/>
                  </a:lnTo>
                  <a:lnTo>
                    <a:pt x="3490" y="27"/>
                  </a:lnTo>
                  <a:lnTo>
                    <a:pt x="3447" y="8"/>
                  </a:lnTo>
                  <a:lnTo>
                    <a:pt x="3405" y="0"/>
                  </a:lnTo>
                  <a:lnTo>
                    <a:pt x="142" y="0"/>
                  </a:lnTo>
                  <a:lnTo>
                    <a:pt x="100" y="8"/>
                  </a:lnTo>
                  <a:lnTo>
                    <a:pt x="57" y="27"/>
                  </a:lnTo>
                  <a:lnTo>
                    <a:pt x="27" y="58"/>
                  </a:lnTo>
                  <a:lnTo>
                    <a:pt x="8" y="100"/>
                  </a:lnTo>
                  <a:lnTo>
                    <a:pt x="0" y="147"/>
                  </a:lnTo>
                  <a:lnTo>
                    <a:pt x="0" y="1839"/>
                  </a:lnTo>
                  <a:lnTo>
                    <a:pt x="8" y="1885"/>
                  </a:lnTo>
                  <a:lnTo>
                    <a:pt x="27" y="1923"/>
                  </a:lnTo>
                  <a:lnTo>
                    <a:pt x="57" y="1954"/>
                  </a:lnTo>
                  <a:lnTo>
                    <a:pt x="100" y="1977"/>
                  </a:lnTo>
                  <a:lnTo>
                    <a:pt x="142" y="1985"/>
                  </a:lnTo>
                  <a:lnTo>
                    <a:pt x="3405" y="1985"/>
                  </a:lnTo>
                  <a:close/>
                </a:path>
              </a:pathLst>
            </a:custGeom>
            <a:solidFill>
              <a:srgbClr val="C6C6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110" name="Line 6"/>
            <p:cNvSpPr>
              <a:spLocks noChangeShapeType="1"/>
            </p:cNvSpPr>
            <p:nvPr/>
          </p:nvSpPr>
          <p:spPr bwMode="auto">
            <a:xfrm>
              <a:off x="240" y="2160"/>
              <a:ext cx="2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111" name="Line 7"/>
            <p:cNvSpPr>
              <a:spLocks noChangeShapeType="1"/>
            </p:cNvSpPr>
            <p:nvPr/>
          </p:nvSpPr>
          <p:spPr bwMode="auto">
            <a:xfrm flipV="1">
              <a:off x="240" y="2832"/>
              <a:ext cx="2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112" name="Rectangle 8"/>
            <p:cNvSpPr>
              <a:spLocks noChangeArrowheads="1"/>
            </p:cNvSpPr>
            <p:nvPr/>
          </p:nvSpPr>
          <p:spPr bwMode="auto">
            <a:xfrm>
              <a:off x="317" y="2879"/>
              <a:ext cx="135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+ grow (int, int) : void</a:t>
              </a:r>
              <a:endParaRPr lang="en-US" altLang="en-US"/>
            </a:p>
          </p:txBody>
        </p:sp>
        <p:sp>
          <p:nvSpPr>
            <p:cNvPr id="687113" name="Rectangle 9"/>
            <p:cNvSpPr>
              <a:spLocks noChangeArrowheads="1"/>
            </p:cNvSpPr>
            <p:nvPr/>
          </p:nvSpPr>
          <p:spPr bwMode="auto">
            <a:xfrm>
              <a:off x="317" y="3052"/>
              <a:ext cx="122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+ isEmpty ( ) : void</a:t>
              </a:r>
              <a:endParaRPr lang="en-US" altLang="en-US"/>
            </a:p>
          </p:txBody>
        </p:sp>
        <p:sp>
          <p:nvSpPr>
            <p:cNvPr id="687114" name="Rectangle 10"/>
            <p:cNvSpPr>
              <a:spLocks noChangeArrowheads="1"/>
            </p:cNvSpPr>
            <p:nvPr/>
          </p:nvSpPr>
          <p:spPr bwMode="auto">
            <a:xfrm>
              <a:off x="317" y="3225"/>
              <a:ext cx="19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+ setLocation ( int, int ) : void</a:t>
              </a:r>
              <a:endParaRPr lang="en-US" altLang="en-US"/>
            </a:p>
          </p:txBody>
        </p:sp>
        <p:sp>
          <p:nvSpPr>
            <p:cNvPr id="687115" name="Rectangle 11"/>
            <p:cNvSpPr>
              <a:spLocks noChangeArrowheads="1"/>
            </p:cNvSpPr>
            <p:nvPr/>
          </p:nvSpPr>
          <p:spPr bwMode="auto">
            <a:xfrm>
              <a:off x="317" y="3398"/>
              <a:ext cx="150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+ resize ( int, int ) : void</a:t>
              </a:r>
              <a:endParaRPr lang="en-US" altLang="en-US"/>
            </a:p>
          </p:txBody>
        </p:sp>
        <p:sp>
          <p:nvSpPr>
            <p:cNvPr id="687116" name="Rectangle 12"/>
            <p:cNvSpPr>
              <a:spLocks noChangeArrowheads="1"/>
            </p:cNvSpPr>
            <p:nvPr/>
          </p:nvSpPr>
          <p:spPr bwMode="auto">
            <a:xfrm>
              <a:off x="317" y="3571"/>
              <a:ext cx="2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+ ...</a:t>
              </a:r>
              <a:endParaRPr lang="en-US" altLang="en-US"/>
            </a:p>
          </p:txBody>
        </p:sp>
        <p:sp>
          <p:nvSpPr>
            <p:cNvPr id="687117" name="Rectangle 13"/>
            <p:cNvSpPr>
              <a:spLocks noChangeArrowheads="1"/>
            </p:cNvSpPr>
            <p:nvPr/>
          </p:nvSpPr>
          <p:spPr bwMode="auto">
            <a:xfrm>
              <a:off x="1056" y="1920"/>
              <a:ext cx="6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Rectangle</a:t>
              </a:r>
              <a:endParaRPr lang="en-US" altLang="en-US"/>
            </a:p>
          </p:txBody>
        </p:sp>
        <p:sp>
          <p:nvSpPr>
            <p:cNvPr id="687118" name="Rectangle 14"/>
            <p:cNvSpPr>
              <a:spLocks noChangeArrowheads="1"/>
            </p:cNvSpPr>
            <p:nvPr/>
          </p:nvSpPr>
          <p:spPr bwMode="auto">
            <a:xfrm>
              <a:off x="313" y="2240"/>
              <a:ext cx="7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- width = 10</a:t>
              </a:r>
              <a:endParaRPr lang="en-US" altLang="en-US"/>
            </a:p>
          </p:txBody>
        </p:sp>
        <p:sp>
          <p:nvSpPr>
            <p:cNvPr id="687119" name="Rectangle 15"/>
            <p:cNvSpPr>
              <a:spLocks noChangeArrowheads="1"/>
            </p:cNvSpPr>
            <p:nvPr/>
          </p:nvSpPr>
          <p:spPr bwMode="auto">
            <a:xfrm>
              <a:off x="313" y="2413"/>
              <a:ext cx="8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- height = 20</a:t>
              </a:r>
              <a:endParaRPr lang="en-US" altLang="en-US"/>
            </a:p>
          </p:txBody>
        </p:sp>
        <p:sp>
          <p:nvSpPr>
            <p:cNvPr id="687120" name="Rectangle 16"/>
            <p:cNvSpPr>
              <a:spLocks noChangeArrowheads="1"/>
            </p:cNvSpPr>
            <p:nvPr/>
          </p:nvSpPr>
          <p:spPr bwMode="auto">
            <a:xfrm>
              <a:off x="313" y="2586"/>
              <a:ext cx="2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en-US">
                  <a:solidFill>
                    <a:srgbClr val="000000"/>
                  </a:solidFill>
                  <a:latin typeface="LucidaSansTypewriter" charset="0"/>
                </a:rPr>
                <a:t>- ...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7538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Types &amp;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Primitives are the most simple, basic building blocks</a:t>
            </a:r>
          </a:p>
          <a:p>
            <a:pPr lvl="1"/>
            <a:r>
              <a:rPr lang="en-US" dirty="0" err="1">
                <a:latin typeface="Lucida Console" panose="020B0609040504020204" pitchFamily="49" charset="0"/>
              </a:rPr>
              <a:t>int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double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char</a:t>
            </a:r>
          </a:p>
          <a:p>
            <a:pPr lvl="1"/>
            <a:r>
              <a:rPr lang="en-US" dirty="0" err="1">
                <a:latin typeface="Lucida Console" panose="020B0609040504020204" pitchFamily="49" charset="0"/>
              </a:rPr>
              <a:t>boolean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Variables of primitive types store the actual value/data:</a:t>
            </a:r>
          </a:p>
          <a:p>
            <a:pPr marL="274320" lvl="1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int</a:t>
            </a:r>
            <a:r>
              <a:rPr lang="en-US" dirty="0">
                <a:latin typeface="Lucida Console" panose="020B0609040504020204" pitchFamily="49" charset="0"/>
              </a:rPr>
              <a:t> x = 5;</a:t>
            </a:r>
          </a:p>
          <a:p>
            <a:pPr marL="27432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char </a:t>
            </a:r>
            <a:r>
              <a:rPr lang="en-US" dirty="0" err="1">
                <a:latin typeface="Lucida Console" panose="020B0609040504020204" pitchFamily="49" charset="0"/>
              </a:rPr>
              <a:t>ch</a:t>
            </a:r>
            <a:r>
              <a:rPr lang="en-US" dirty="0">
                <a:latin typeface="Lucida Console" panose="020B0609040504020204" pitchFamily="49" charset="0"/>
              </a:rPr>
              <a:t> = ‘a’;</a:t>
            </a:r>
          </a:p>
          <a:p>
            <a:pPr marL="274320" lvl="1" indent="0">
              <a:buNone/>
            </a:pP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1236" y="4454553"/>
            <a:ext cx="396631" cy="41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05502" y="410037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6" name="Rectangle 5"/>
          <p:cNvSpPr/>
          <p:nvPr/>
        </p:nvSpPr>
        <p:spPr>
          <a:xfrm>
            <a:off x="6141708" y="4454553"/>
            <a:ext cx="417171" cy="41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‘a’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0557" y="410037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30557" y="4969840"/>
            <a:ext cx="501152" cy="41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97</a:t>
            </a:r>
          </a:p>
        </p:txBody>
      </p:sp>
    </p:spTree>
    <p:extLst>
      <p:ext uri="{BB962C8B-B14F-4D97-AF65-F5344CB8AC3E}">
        <p14:creationId xmlns:p14="http://schemas.microsoft.com/office/powerpoint/2010/main" val="181864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Types &amp;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Anything that is NOT a primitive is considered “complex”</a:t>
            </a:r>
          </a:p>
          <a:p>
            <a:r>
              <a:rPr lang="en-US" dirty="0"/>
              <a:t>Reference variables are anything that is NOT a primitive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String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Scanner</a:t>
            </a:r>
          </a:p>
          <a:p>
            <a:pPr lvl="1"/>
            <a:r>
              <a:rPr lang="en-US" dirty="0"/>
              <a:t>Any type of array</a:t>
            </a:r>
          </a:p>
          <a:p>
            <a:pPr lvl="2"/>
            <a:r>
              <a:rPr lang="en-US" dirty="0" err="1">
                <a:latin typeface="Lucida Console" panose="020B0609040504020204" pitchFamily="49" charset="0"/>
              </a:rPr>
              <a:t>int</a:t>
            </a:r>
            <a:r>
              <a:rPr lang="en-US" dirty="0">
                <a:latin typeface="Lucida Console" panose="020B0609040504020204" pitchFamily="49" charset="0"/>
              </a:rPr>
              <a:t>[]</a:t>
            </a:r>
          </a:p>
          <a:p>
            <a:pPr lvl="2"/>
            <a:r>
              <a:rPr lang="en-US" dirty="0">
                <a:latin typeface="Lucida Console" panose="020B0609040504020204" pitchFamily="49" charset="0"/>
              </a:rPr>
              <a:t>double[]</a:t>
            </a:r>
          </a:p>
          <a:p>
            <a:r>
              <a:rPr lang="en-US" dirty="0"/>
              <a:t>Reference variables “reference” objects</a:t>
            </a:r>
          </a:p>
          <a:p>
            <a:pPr lvl="1"/>
            <a:r>
              <a:rPr lang="en-US" dirty="0"/>
              <a:t>Example: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String s = “hello”;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67484" y="511694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" name="Rectangle 4"/>
          <p:cNvSpPr/>
          <p:nvPr/>
        </p:nvSpPr>
        <p:spPr>
          <a:xfrm>
            <a:off x="5215202" y="5486277"/>
            <a:ext cx="396631" cy="41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48844" y="5052021"/>
            <a:ext cx="875267" cy="41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 flipV="1">
            <a:off x="5611833" y="5257552"/>
            <a:ext cx="1037011" cy="450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52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Objects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String s = “Hello”;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String s2 = s;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int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sLength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s.length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()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String sub =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s.substring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(1, 5);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//Questions to consider: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//How many variables are there? What are they?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//How many primitives are there? What are they?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//How many reference variables are there? What are they?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//How many objects are created above? What are they?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Objects (Instantiation)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“creating an object” ~ “creating an instance”</a:t>
            </a:r>
          </a:p>
          <a:p>
            <a:r>
              <a:rPr lang="en-US" dirty="0"/>
              <a:t>Template: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>
                <a:latin typeface="Lucida Console" panose="020B0609040504020204" pitchFamily="49" charset="0"/>
              </a:rPr>
              <a:t>CLASSNAME VARNAME = new CLASSNAME();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	String s = new String();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	Scanner scan = new Scanner(System.in);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6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9FA79851-95FB-4B1B-9B32-3260B6ED551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vs. Objects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A class is a user-defined “thing”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Examples: </a:t>
            </a:r>
            <a:r>
              <a:rPr lang="en-US" altLang="en-US" dirty="0">
                <a:latin typeface="Lucida Console" panose="020B0609040504020204" pitchFamily="49" charset="0"/>
              </a:rPr>
              <a:t>String, Scanner, Rectangle</a:t>
            </a:r>
            <a:r>
              <a:rPr lang="en-US" altLang="en-US" dirty="0"/>
              <a:t>, etc.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Classes are more complex than the primitive types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class is analogous to a type</a:t>
            </a:r>
          </a:p>
          <a:p>
            <a:pPr marL="274320" lvl="1" indent="0">
              <a:lnSpc>
                <a:spcPct val="90000"/>
              </a:lnSpc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An object is an instance of a class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There is only one String class, but you can have 100 String objects</a:t>
            </a:r>
          </a:p>
          <a:p>
            <a:pPr marL="548640" lvl="2" indent="0">
              <a:lnSpc>
                <a:spcPct val="90000"/>
              </a:lnSpc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 class is a “template” used for creating objects</a:t>
            </a:r>
          </a:p>
        </p:txBody>
      </p:sp>
    </p:spTree>
    <p:extLst>
      <p:ext uri="{BB962C8B-B14F-4D97-AF65-F5344CB8AC3E}">
        <p14:creationId xmlns:p14="http://schemas.microsoft.com/office/powerpoint/2010/main" val="193491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03299EA3-9F94-43CD-8DDA-7D895887C45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objects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First, we create an object:</a:t>
            </a: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Scanner </a:t>
            </a:r>
            <a:r>
              <a:rPr lang="en-US" altLang="en-US" dirty="0" err="1">
                <a:latin typeface="Lucida Console" panose="020B0609040504020204" pitchFamily="49" charset="0"/>
              </a:rPr>
              <a:t>stdin</a:t>
            </a:r>
            <a:r>
              <a:rPr lang="en-US" altLang="en-US" dirty="0">
                <a:latin typeface="Lucida Console" panose="020B0609040504020204" pitchFamily="49" charset="0"/>
              </a:rPr>
              <a:t>  = new Scanner (System.in);</a:t>
            </a:r>
          </a:p>
          <a:p>
            <a:endParaRPr lang="en-US" altLang="en-US" dirty="0"/>
          </a:p>
          <a:p>
            <a:r>
              <a:rPr lang="en-US" altLang="en-US" dirty="0"/>
              <a:t>Most object creation lines look like this</a:t>
            </a:r>
          </a:p>
          <a:p>
            <a:endParaRPr lang="en-US" altLang="en-US" dirty="0"/>
          </a:p>
          <a:p>
            <a:r>
              <a:rPr lang="en-US" altLang="en-US" dirty="0"/>
              <a:t>Then we use the object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stdin.nextInt</a:t>
            </a:r>
            <a:r>
              <a:rPr lang="en-US" altLang="en-US" dirty="0">
                <a:latin typeface="Lucida Console" panose="020B0609040504020204" pitchFamily="49" charset="0"/>
              </a:rPr>
              <a:t>();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stdin.nextDouble</a:t>
            </a:r>
            <a:r>
              <a:rPr lang="en-US" altLang="en-US" dirty="0">
                <a:latin typeface="Lucida Console" panose="020B0609040504020204" pitchFamily="49" charset="0"/>
              </a:rPr>
              <a:t>();</a:t>
            </a:r>
          </a:p>
          <a:p>
            <a:endParaRPr lang="en-US" altLang="en-US" dirty="0"/>
          </a:p>
          <a:p>
            <a:r>
              <a:rPr lang="en-US" altLang="en-US" dirty="0"/>
              <a:t>Note that we could have called the object foo, bar, or anything</a:t>
            </a:r>
          </a:p>
          <a:p>
            <a:pPr lvl="1"/>
            <a:r>
              <a:rPr lang="en-US" altLang="en-US" dirty="0" err="1"/>
              <a:t>stdin</a:t>
            </a:r>
            <a:r>
              <a:rPr lang="en-US" altLang="en-US" dirty="0"/>
              <a:t> is just what we chose to call it</a:t>
            </a:r>
          </a:p>
        </p:txBody>
      </p:sp>
    </p:spTree>
    <p:extLst>
      <p:ext uri="{BB962C8B-B14F-4D97-AF65-F5344CB8AC3E}">
        <p14:creationId xmlns:p14="http://schemas.microsoft.com/office/powerpoint/2010/main" val="123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CB0830-DB43-4399-94F1-788E02595A2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String objects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String creation:</a:t>
            </a: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String s = new String (“Hello world”);</a:t>
            </a:r>
          </a:p>
          <a:p>
            <a:endParaRPr lang="en-US" altLang="en-US" dirty="0"/>
          </a:p>
          <a:p>
            <a:r>
              <a:rPr lang="en-US" altLang="en-US" dirty="0"/>
              <a:t>Objects have attributes (or properties):</a:t>
            </a:r>
          </a:p>
          <a:p>
            <a:pPr lvl="1"/>
            <a:r>
              <a:rPr lang="en-US" altLang="en-US" dirty="0"/>
              <a:t>But we can’t access them…</a:t>
            </a:r>
          </a:p>
          <a:p>
            <a:endParaRPr lang="en-US" altLang="en-US" dirty="0"/>
          </a:p>
          <a:p>
            <a:r>
              <a:rPr lang="en-US" altLang="en-US" dirty="0"/>
              <a:t>Objects have behaviors (or methods):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s.substring</a:t>
            </a:r>
            <a:r>
              <a:rPr lang="en-US" altLang="en-US" dirty="0">
                <a:latin typeface="Lucida Console" panose="020B0609040504020204" pitchFamily="49" charset="0"/>
              </a:rPr>
              <a:t>(0,6)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s.indexOf</a:t>
            </a:r>
            <a:r>
              <a:rPr lang="en-US" altLang="en-US" dirty="0">
                <a:latin typeface="Lucida Console" panose="020B0609040504020204" pitchFamily="49" charset="0"/>
              </a:rPr>
              <a:t> (“world”)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s.toLowerCase</a:t>
            </a:r>
            <a:r>
              <a:rPr lang="en-US" altLang="en-US" dirty="0">
                <a:latin typeface="Lucida Console" panose="020B060904050402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54703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79DD72-6DE7-4A83-88A2-B7228BDE6DA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Rectangle objects example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Rectangle creation:</a:t>
            </a: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Rectangle r = new Rectangle (10, 20);</a:t>
            </a:r>
          </a:p>
          <a:p>
            <a:endParaRPr lang="en-US" altLang="en-US" dirty="0"/>
          </a:p>
          <a:p>
            <a:r>
              <a:rPr lang="en-US" altLang="en-US" dirty="0"/>
              <a:t>Objects have attributes (or properties):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System.out.println</a:t>
            </a:r>
            <a:r>
              <a:rPr lang="en-US" altLang="en-US" dirty="0">
                <a:latin typeface="Lucida Console" panose="020B0609040504020204" pitchFamily="49" charset="0"/>
              </a:rPr>
              <a:t> (</a:t>
            </a:r>
            <a:r>
              <a:rPr lang="en-US" altLang="en-US" dirty="0" err="1">
                <a:latin typeface="Lucida Console" panose="020B0609040504020204" pitchFamily="49" charset="0"/>
              </a:rPr>
              <a:t>r.length</a:t>
            </a:r>
            <a:r>
              <a:rPr lang="en-US" altLang="en-US" dirty="0">
                <a:latin typeface="Lucida Console" panose="020B0609040504020204" pitchFamily="49" charset="0"/>
              </a:rPr>
              <a:t>);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System.out.println</a:t>
            </a:r>
            <a:r>
              <a:rPr lang="en-US" altLang="en-US" dirty="0">
                <a:latin typeface="Lucida Console" panose="020B0609040504020204" pitchFamily="49" charset="0"/>
              </a:rPr>
              <a:t> (</a:t>
            </a:r>
            <a:r>
              <a:rPr lang="en-US" altLang="en-US" dirty="0" err="1">
                <a:latin typeface="Lucida Console" panose="020B0609040504020204" pitchFamily="49" charset="0"/>
              </a:rPr>
              <a:t>r.width</a:t>
            </a:r>
            <a:r>
              <a:rPr lang="en-US" altLang="en-US" dirty="0">
                <a:latin typeface="Lucida Console" panose="020B0609040504020204" pitchFamily="49" charset="0"/>
              </a:rPr>
              <a:t>);</a:t>
            </a:r>
          </a:p>
          <a:p>
            <a:endParaRPr lang="en-US" altLang="en-US" dirty="0"/>
          </a:p>
          <a:p>
            <a:r>
              <a:rPr lang="en-US" altLang="en-US" dirty="0"/>
              <a:t>Objects have behaviors (or methods):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r.grow</a:t>
            </a:r>
            <a:r>
              <a:rPr lang="en-US" altLang="en-US" dirty="0">
                <a:latin typeface="Lucida Console" panose="020B0609040504020204" pitchFamily="49" charset="0"/>
              </a:rPr>
              <a:t> (10, 20)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r.isEmpty</a:t>
            </a:r>
            <a:r>
              <a:rPr lang="en-US" altLang="en-US" dirty="0">
                <a:latin typeface="Lucida Console" panose="020B0609040504020204" pitchFamily="49" charset="0"/>
              </a:rPr>
              <a:t>()</a:t>
            </a:r>
          </a:p>
          <a:p>
            <a:pPr lvl="1"/>
            <a:r>
              <a:rPr lang="en-US" altLang="en-US" dirty="0" err="1">
                <a:latin typeface="Lucida Console" panose="020B0609040504020204" pitchFamily="49" charset="0"/>
              </a:rPr>
              <a:t>r.setLocation</a:t>
            </a:r>
            <a:r>
              <a:rPr lang="en-US" altLang="en-US" dirty="0">
                <a:latin typeface="Lucida Console" panose="020B0609040504020204" pitchFamily="49" charset="0"/>
              </a:rPr>
              <a:t> (5,4)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990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97</TotalTime>
  <Words>528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Lucida Console</vt:lpstr>
      <vt:lpstr>LucidaSansTypewriter</vt:lpstr>
      <vt:lpstr>Wingdings 2</vt:lpstr>
      <vt:lpstr>View</vt:lpstr>
      <vt:lpstr>Java Object Usage</vt:lpstr>
      <vt:lpstr>Primitive Types &amp; Variables</vt:lpstr>
      <vt:lpstr>Reference Types &amp; Variables</vt:lpstr>
      <vt:lpstr>String Objects Review</vt:lpstr>
      <vt:lpstr>Creating Objects (Instantiation)</vt:lpstr>
      <vt:lpstr>Classes vs. Objects</vt:lpstr>
      <vt:lpstr>Using objects</vt:lpstr>
      <vt:lpstr>String objects example</vt:lpstr>
      <vt:lpstr>Rectangle objects example</vt:lpstr>
      <vt:lpstr>The lowdown on objects</vt:lpstr>
      <vt:lpstr>Visualizing objects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Object Usage</dc:title>
  <dc:creator>Microsoft Office User</dc:creator>
  <cp:lastModifiedBy>WLCS</cp:lastModifiedBy>
  <cp:revision>23</cp:revision>
  <dcterms:created xsi:type="dcterms:W3CDTF">2016-10-05T19:57:43Z</dcterms:created>
  <dcterms:modified xsi:type="dcterms:W3CDTF">2016-10-06T15:24:19Z</dcterms:modified>
</cp:coreProperties>
</file>