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11A8-50DF-4B2F-B493-1F885A918D9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C0811A8-50DF-4B2F-B493-1F885A918D9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ACFC08F-0B8E-4F16-8198-96AF220E65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en.wikipedia.org/wiki/Travelling_salesman_proble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Science: </a:t>
            </a:r>
            <a:r>
              <a:rPr lang="en-US" dirty="0" err="1" smtClean="0"/>
              <a:t>AnalyZing</a:t>
            </a:r>
            <a:r>
              <a:rPr lang="en-US" dirty="0" smtClean="0"/>
              <a:t> the Web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0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39137" cy="4876800"/>
          </a:xfrm>
        </p:spPr>
        <p:txBody>
          <a:bodyPr/>
          <a:lstStyle/>
          <a:p>
            <a:r>
              <a:rPr lang="en-US" dirty="0" smtClean="0"/>
              <a:t>Graph ~ a structure of nodes/vertices connected by edges</a:t>
            </a:r>
          </a:p>
          <a:p>
            <a:r>
              <a:rPr lang="en-US" dirty="0" smtClean="0"/>
              <a:t>The edges may be directed or undirected</a:t>
            </a:r>
          </a:p>
          <a:p>
            <a:r>
              <a:rPr lang="en-US" dirty="0" smtClean="0"/>
              <a:t>Distance ~ shortest # of edges connecting 2 vertices</a:t>
            </a:r>
          </a:p>
          <a:p>
            <a:r>
              <a:rPr lang="en-US" dirty="0" smtClean="0"/>
              <a:t>Diameter ~ greatest distance b/w any 2 vertices of a graph</a:t>
            </a:r>
            <a:endParaRPr lang="en-US" dirty="0"/>
          </a:p>
        </p:txBody>
      </p:sp>
      <p:pic>
        <p:nvPicPr>
          <p:cNvPr id="1026" name="Picture 2" descr="C:\Users\Paul\Downloads\Wikipedia_multilingual_network_graph_July_2013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692" y="3594937"/>
            <a:ext cx="3124200" cy="286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aul\Downloads\6n-gra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039771"/>
            <a:ext cx="2962275" cy="19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29137" y="5857983"/>
            <a:ext cx="4267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http://en.wikipedia.org/wiki/Graph_(data_structure)</a:t>
            </a:r>
          </a:p>
        </p:txBody>
      </p:sp>
    </p:spTree>
    <p:extLst>
      <p:ext uri="{BB962C8B-B14F-4D97-AF65-F5344CB8AC3E}">
        <p14:creationId xmlns:p14="http://schemas.microsoft.com/office/powerpoint/2010/main" val="2581954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 </a:t>
            </a:r>
            <a:r>
              <a:rPr lang="en-US" dirty="0" smtClean="0"/>
              <a:t>graph ~ Directed graph that is formed by webpages and their hyperlinks</a:t>
            </a:r>
          </a:p>
          <a:p>
            <a:r>
              <a:rPr lang="en-US" dirty="0" smtClean="0"/>
              <a:t>Sub-graph is a set of pages linked to one specific topic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2819400"/>
            <a:ext cx="6116491" cy="3472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0" y="6291590"/>
            <a:ext cx="54102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http://googlesystem.blogspot.com/2007/05/world-wide-web-as-seen-by-google.html</a:t>
            </a:r>
          </a:p>
        </p:txBody>
      </p:sp>
    </p:spTree>
    <p:extLst>
      <p:ext uri="{BB962C8B-B14F-4D97-AF65-F5344CB8AC3E}">
        <p14:creationId xmlns:p14="http://schemas.microsoft.com/office/powerpoint/2010/main" val="1278274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graph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Bow-tie structure of the web graph</a:t>
            </a:r>
          </a:p>
          <a:p>
            <a:pPr lvl="1"/>
            <a:r>
              <a:rPr lang="en-US" dirty="0" smtClean="0"/>
              <a:t>IN-links go to a Strongly Connected Core (SCC) of web pages</a:t>
            </a:r>
          </a:p>
          <a:p>
            <a:pPr lvl="1"/>
            <a:r>
              <a:rPr lang="en-US" dirty="0" smtClean="0"/>
              <a:t>SCC pages link to all other SCC pages (e.g. paulbui.net/</a:t>
            </a:r>
            <a:r>
              <a:rPr lang="en-US" dirty="0" err="1" smtClean="0"/>
              <a:t>wl</a:t>
            </a:r>
            <a:r>
              <a:rPr lang="en-US" dirty="0" smtClean="0"/>
              <a:t>)	</a:t>
            </a:r>
          </a:p>
          <a:p>
            <a:pPr lvl="1"/>
            <a:r>
              <a:rPr lang="en-US" dirty="0" smtClean="0"/>
              <a:t>OUT-links leave the SCC, and you cannot get back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274611"/>
            <a:ext cx="5029200" cy="3204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272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Graph Application to PageRank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PageRank algorithm used web graphs</a:t>
            </a:r>
            <a:endParaRPr lang="en-US" dirty="0"/>
          </a:p>
        </p:txBody>
      </p:sp>
      <p:pic>
        <p:nvPicPr>
          <p:cNvPr id="4100" name="Picture 4" descr="http://upload.wikimedia.org/wikipedia/commons/thumb/f/fb/PageRanks-Example.svg/500px-PageRanks-Exampl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09800"/>
            <a:ext cx="4762500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53128" y="6244281"/>
            <a:ext cx="31614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http://en.wikipedia.org/wiki/PageRank</a:t>
            </a:r>
          </a:p>
        </p:txBody>
      </p:sp>
    </p:spTree>
    <p:extLst>
      <p:ext uri="{BB962C8B-B14F-4D97-AF65-F5344CB8AC3E}">
        <p14:creationId xmlns:p14="http://schemas.microsoft.com/office/powerpoint/2010/main" val="3078112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Traveling Salesman Problem (not-IB)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list of cities and the distances between each pair of cities, what is the shortest possible route that visits each city exactly once and returns to the origin city</a:t>
            </a:r>
            <a:r>
              <a:rPr lang="en-US" dirty="0" smtClean="0"/>
              <a:t>?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en.wikipedia.org/wiki/Travelling_salesman_problem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30" name="Picture 6" descr="http://upload.wikimedia.org/wikipedia/commons/thumb/3/30/Weighted_K4.svg/220px-Weighted_K4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221426"/>
            <a:ext cx="3962400" cy="329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992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Traveling Salesman Problem cont’d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81213"/>
            <a:ext cx="609600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0" y="49530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http://imgs.xkcd.com/comics/travelling_salesman_problem.png</a:t>
            </a:r>
          </a:p>
        </p:txBody>
      </p:sp>
    </p:spTree>
    <p:extLst>
      <p:ext uri="{BB962C8B-B14F-4D97-AF65-F5344CB8AC3E}">
        <p14:creationId xmlns:p14="http://schemas.microsoft.com/office/powerpoint/2010/main" val="3524976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laws and web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Moore’s Law</a:t>
            </a:r>
          </a:p>
          <a:p>
            <a:pPr lvl="1"/>
            <a:r>
              <a:rPr lang="en-US" dirty="0" smtClean="0"/>
              <a:t># of transistors on integrated circuit doubles about every two years</a:t>
            </a:r>
          </a:p>
          <a:p>
            <a:pPr lvl="1"/>
            <a:r>
              <a:rPr lang="en-US" dirty="0" smtClean="0"/>
              <a:t>Exponential growth of power</a:t>
            </a:r>
          </a:p>
          <a:p>
            <a:pPr lvl="1"/>
            <a:r>
              <a:rPr lang="en-US" dirty="0" smtClean="0"/>
              <a:t>Exponential decay of cost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CPUs</a:t>
            </a:r>
          </a:p>
          <a:p>
            <a:pPr lvl="2"/>
            <a:r>
              <a:rPr lang="en-US" dirty="0" smtClean="0"/>
              <a:t>Flash drives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Metcalfe’s Law</a:t>
            </a:r>
          </a:p>
          <a:p>
            <a:pPr lvl="1"/>
            <a:r>
              <a:rPr lang="en-US" dirty="0" smtClean="0"/>
              <a:t>Usefulness of a network ~ n^2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n(n </a:t>
            </a:r>
            <a:r>
              <a:rPr lang="en-US" dirty="0"/>
              <a:t>− 1)/</a:t>
            </a:r>
            <a:r>
              <a:rPr lang="en-US" dirty="0" smtClean="0"/>
              <a:t>2 </a:t>
            </a:r>
            <a:r>
              <a:rPr lang="en-US" dirty="0" smtClean="0">
                <a:sym typeface="Wingdings" panose="05000000000000000000" pitchFamily="2" charset="2"/>
              </a:rPr>
              <a:t> n^2</a:t>
            </a:r>
            <a:endParaRPr lang="en-US" dirty="0"/>
          </a:p>
        </p:txBody>
      </p:sp>
      <p:pic>
        <p:nvPicPr>
          <p:cNvPr id="3076" name="Picture 4" descr="http://upload.wikimedia.org/wikipedia/commons/thumb/1/1d/Metcalfe-Network-Effect.svg/200px-Metcalfe-Network-Effect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771135"/>
            <a:ext cx="1905000" cy="43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615312" y="6324600"/>
            <a:ext cx="30187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http://en.wikipedia.org/wiki/Metcalfe's_law</a:t>
            </a:r>
          </a:p>
        </p:txBody>
      </p:sp>
    </p:spTree>
    <p:extLst>
      <p:ext uri="{BB962C8B-B14F-4D97-AF65-F5344CB8AC3E}">
        <p14:creationId xmlns:p14="http://schemas.microsoft.com/office/powerpoint/2010/main" val="820651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38</TotalTime>
  <Words>226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Web Science: AnalyZing the Web</vt:lpstr>
      <vt:lpstr>Graph Terminology</vt:lpstr>
      <vt:lpstr>Web graph</vt:lpstr>
      <vt:lpstr>Web graph features</vt:lpstr>
      <vt:lpstr>Web Graph Application to PageRank</vt:lpstr>
      <vt:lpstr>Traveling Salesman Problem (not-IB)</vt:lpstr>
      <vt:lpstr>Traveling Salesman Problem cont’d</vt:lpstr>
      <vt:lpstr>Power laws and web development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Science: AnalyZing the Web</dc:title>
  <dc:creator>Paul</dc:creator>
  <cp:lastModifiedBy>WLCS</cp:lastModifiedBy>
  <cp:revision>29</cp:revision>
  <dcterms:created xsi:type="dcterms:W3CDTF">2014-03-31T11:14:57Z</dcterms:created>
  <dcterms:modified xsi:type="dcterms:W3CDTF">2014-03-31T13:30:48Z</dcterms:modified>
</cp:coreProperties>
</file>