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64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CB3D68-A198-4BDA-BB79-6547AF4FB992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7234D7A-47A5-4D85-A72C-28AF3D10BA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c/ce/Quality_comparison_jpg_vs_saveforwe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tiathome.ssl.berkeley.edu/" TargetMode="External"/><Relationship Id="rId2" Type="http://schemas.openxmlformats.org/officeDocument/2006/relationships/hyperlink" Target="http://folding.stanford.edu/hom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Web Science: </a:t>
            </a:r>
            <a:br>
              <a:rPr lang="en-US" sz="4400" dirty="0" smtClean="0"/>
            </a:br>
            <a:r>
              <a:rPr lang="en-US" sz="4400" dirty="0" smtClean="0"/>
              <a:t>Distributed approaches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7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data and packaging it to a smaller </a:t>
            </a:r>
            <a:r>
              <a:rPr lang="en-US" dirty="0"/>
              <a:t>size (shrink the size of a </a:t>
            </a:r>
            <a:r>
              <a:rPr lang="en-US" dirty="0" smtClean="0"/>
              <a:t>file)</a:t>
            </a:r>
            <a:endParaRPr lang="en-US" dirty="0" smtClean="0"/>
          </a:p>
          <a:p>
            <a:r>
              <a:rPr lang="en-US" dirty="0" smtClean="0"/>
              <a:t>Examples of data compression:</a:t>
            </a:r>
          </a:p>
          <a:p>
            <a:pPr lvl="1"/>
            <a:r>
              <a:rPr lang="en-US" dirty="0"/>
              <a:t>ZIP (archives multiple files and uses some compression)</a:t>
            </a:r>
          </a:p>
          <a:p>
            <a:pPr lvl="1"/>
            <a:r>
              <a:rPr lang="en-US" dirty="0" smtClean="0"/>
              <a:t>JPEG - images</a:t>
            </a:r>
          </a:p>
          <a:p>
            <a:pPr lvl="1"/>
            <a:r>
              <a:rPr lang="en-US" dirty="0" smtClean="0"/>
              <a:t>MP3 - audio</a:t>
            </a:r>
          </a:p>
          <a:p>
            <a:pPr lvl="1"/>
            <a:r>
              <a:rPr lang="en-US" dirty="0" smtClean="0"/>
              <a:t>H.264 – video (e.g. Blu-ray, YouTube</a:t>
            </a:r>
            <a:r>
              <a:rPr lang="en-US" dirty="0" smtClean="0"/>
              <a:t>)</a:t>
            </a:r>
          </a:p>
          <a:p>
            <a:r>
              <a:rPr lang="en-US" dirty="0"/>
              <a:t>Why is data compression used to transmit across a network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Transfer is faster because the data is </a:t>
            </a:r>
            <a:r>
              <a:rPr lang="en-US" dirty="0" smtClean="0"/>
              <a:t>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7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Lossy</a:t>
            </a:r>
            <a:r>
              <a:rPr lang="en-US" dirty="0" smtClean="0"/>
              <a:t> vs. Lossless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err="1"/>
              <a:t>Lossy</a:t>
            </a:r>
            <a:r>
              <a:rPr lang="en-US" altLang="en-US" sz="2800" dirty="0"/>
              <a:t> compression</a:t>
            </a:r>
          </a:p>
          <a:p>
            <a:pPr lvl="1"/>
            <a:r>
              <a:rPr lang="en-US" altLang="en-US" sz="2400" dirty="0"/>
              <a:t>original quality CANNOT be reconstructed when decompressed (mp3, jpg)</a:t>
            </a:r>
          </a:p>
          <a:p>
            <a:pPr lvl="1"/>
            <a:r>
              <a:rPr lang="en-US" sz="2400" dirty="0">
                <a:hlinkClick r:id="rId2"/>
              </a:rPr>
              <a:t>http://upload.wikimedia.org/wikipedia/commons/c/ce/Quality_comparison_jpg_vs_saveforweb.jpg</a:t>
            </a:r>
            <a:endParaRPr lang="en-US" altLang="en-US" sz="2400" dirty="0"/>
          </a:p>
          <a:p>
            <a:r>
              <a:rPr lang="en-US" altLang="en-US" sz="2800" dirty="0"/>
              <a:t>Loss-less compression</a:t>
            </a:r>
          </a:p>
          <a:p>
            <a:pPr lvl="1"/>
            <a:r>
              <a:rPr lang="en-US" altLang="en-US" sz="2400" dirty="0"/>
              <a:t>original quality CAN be reconstructed when decompressed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png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flac</a:t>
            </a:r>
            <a:r>
              <a:rPr lang="en-US" altLang="en-US" sz="2400" dirty="0" smtClean="0"/>
              <a:t>, zip</a:t>
            </a:r>
            <a:r>
              <a:rPr lang="en-US" altLang="en-US" sz="2400" dirty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856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Laptops</a:t>
            </a:r>
            <a:endParaRPr lang="en-US" dirty="0" smtClean="0"/>
          </a:p>
          <a:p>
            <a:r>
              <a:rPr lang="en-US" dirty="0" smtClean="0"/>
              <a:t>Smartphones</a:t>
            </a:r>
          </a:p>
          <a:p>
            <a:r>
              <a:rPr lang="en-US" dirty="0" smtClean="0"/>
              <a:t>Tablets</a:t>
            </a:r>
          </a:p>
          <a:p>
            <a:endParaRPr lang="en-US" dirty="0" smtClean="0"/>
          </a:p>
          <a:p>
            <a:r>
              <a:rPr lang="en-US" dirty="0" smtClean="0"/>
              <a:t>And now…</a:t>
            </a:r>
          </a:p>
          <a:p>
            <a:r>
              <a:rPr lang="en-US" dirty="0" err="1" smtClean="0"/>
              <a:t>Smartwatches</a:t>
            </a:r>
            <a:endParaRPr lang="en-US" dirty="0" smtClean="0"/>
          </a:p>
          <a:p>
            <a:r>
              <a:rPr lang="en-US" dirty="0" smtClean="0"/>
              <a:t>Fitness trackers</a:t>
            </a:r>
          </a:p>
          <a:p>
            <a:r>
              <a:rPr lang="en-US" dirty="0" smtClean="0"/>
              <a:t>Google Glass (are you a </a:t>
            </a:r>
            <a:r>
              <a:rPr lang="en-US" dirty="0" err="1" smtClean="0"/>
              <a:t>glasshole</a:t>
            </a:r>
            <a:r>
              <a:rPr lang="en-US" dirty="0" smtClean="0"/>
              <a:t>?)</a:t>
            </a:r>
            <a:endParaRPr lang="en-US" dirty="0"/>
          </a:p>
          <a:p>
            <a:r>
              <a:rPr lang="en-US" dirty="0" smtClean="0"/>
              <a:t>Any other wearable computing stories?</a:t>
            </a:r>
          </a:p>
          <a:p>
            <a:endParaRPr lang="en-US" dirty="0" smtClean="0"/>
          </a:p>
          <a:p>
            <a:r>
              <a:rPr lang="en-US" dirty="0" smtClean="0"/>
              <a:t>What are the common features of mobile computing?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59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Mobile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access to information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Cloud services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Sensors and other data capture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Accelerometer</a:t>
            </a:r>
          </a:p>
          <a:p>
            <a:pPr lvl="1"/>
            <a:r>
              <a:rPr lang="en-US" dirty="0" smtClean="0"/>
              <a:t>Camera</a:t>
            </a:r>
          </a:p>
          <a:p>
            <a:r>
              <a:rPr lang="en-US" dirty="0" smtClean="0"/>
              <a:t>Wireless communication with other devices</a:t>
            </a:r>
          </a:p>
          <a:p>
            <a:pPr lvl="1"/>
            <a:r>
              <a:rPr lang="en-US" dirty="0" smtClean="0"/>
              <a:t>Bluetooth</a:t>
            </a:r>
          </a:p>
          <a:p>
            <a:pPr lvl="1"/>
            <a:r>
              <a:rPr lang="en-US" dirty="0" smtClean="0"/>
              <a:t>Near-Field Communication (NFC)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3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Ubiquitous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dirty="0" smtClean="0"/>
              <a:t>The notion that computers are EVERYWHERE and can communicate with each other</a:t>
            </a:r>
          </a:p>
          <a:p>
            <a:r>
              <a:rPr lang="en-US" dirty="0" smtClean="0"/>
              <a:t>Requires sensors and wireless communication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2" y="3619500"/>
            <a:ext cx="25622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lwass.files.wordpress.com/2012/10/smartfrid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7" r="28508"/>
          <a:stretch/>
        </p:blipFill>
        <p:spPr bwMode="auto">
          <a:xfrm>
            <a:off x="2601097" y="3543299"/>
            <a:ext cx="2051222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iemens.com/innovation/pool/en/publikationen/publications_pof/pof_fall_2002/internet_articles/ubiquitous_computing/szenario_industrie_118744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19" y="3676650"/>
            <a:ext cx="4114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75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(P2P)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Every computer/node/peer in a network is both client and server (e.g. </a:t>
            </a:r>
            <a:r>
              <a:rPr lang="en-US" dirty="0" err="1" smtClean="0"/>
              <a:t>BitTorrent</a:t>
            </a:r>
            <a:r>
              <a:rPr lang="en-US" dirty="0" smtClean="0"/>
              <a:t>)</a:t>
            </a:r>
          </a:p>
        </p:txBody>
      </p:sp>
      <p:pic>
        <p:nvPicPr>
          <p:cNvPr id="2050" name="Picture 2" descr="http://www.freesoftwaremagazine.com/files/nodes/2483/networ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559685"/>
            <a:ext cx="7581900" cy="391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39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“Grid” comes from the term “electric power grid”</a:t>
            </a:r>
          </a:p>
          <a:p>
            <a:r>
              <a:rPr lang="en-US" dirty="0" smtClean="0"/>
              <a:t>You can plug something into the electrical outlet, and it receives electricity from the electric power grid</a:t>
            </a:r>
          </a:p>
          <a:p>
            <a:r>
              <a:rPr lang="en-US" dirty="0" smtClean="0"/>
              <a:t>Where exactly does the power come from?</a:t>
            </a:r>
          </a:p>
          <a:p>
            <a:pPr lvl="1"/>
            <a:r>
              <a:rPr lang="en-US" dirty="0" smtClean="0"/>
              <a:t>Anywhere … you don’t care</a:t>
            </a:r>
          </a:p>
          <a:p>
            <a:pPr lvl="1"/>
            <a:endParaRPr lang="en-US" dirty="0"/>
          </a:p>
          <a:p>
            <a:r>
              <a:rPr lang="en-US" dirty="0" smtClean="0"/>
              <a:t>Grid computing treats CPU power as a shared, collective resource (like electricity)</a:t>
            </a:r>
          </a:p>
        </p:txBody>
      </p:sp>
    </p:spTree>
    <p:extLst>
      <p:ext uri="{BB962C8B-B14F-4D97-AF65-F5344CB8AC3E}">
        <p14:creationId xmlns:p14="http://schemas.microsoft.com/office/powerpoint/2010/main" val="13092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Computing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Connected computer systems are heterogeneous (different types)</a:t>
            </a:r>
          </a:p>
          <a:p>
            <a:pPr lvl="1"/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Personal computers</a:t>
            </a:r>
          </a:p>
          <a:p>
            <a:pPr lvl="1"/>
            <a:r>
              <a:rPr lang="en-US" dirty="0" smtClean="0"/>
              <a:t>Anything!</a:t>
            </a:r>
          </a:p>
          <a:p>
            <a:r>
              <a:rPr lang="en-US" dirty="0" smtClean="0"/>
              <a:t>Connected systems can be geographically anywhere</a:t>
            </a:r>
          </a:p>
          <a:p>
            <a:r>
              <a:rPr lang="en-US" dirty="0" smtClean="0"/>
              <a:t>The grid computer can be used for multiple types of applications</a:t>
            </a:r>
          </a:p>
          <a:p>
            <a:pPr lvl="1"/>
            <a:r>
              <a:rPr lang="en-US" dirty="0" err="1" smtClean="0"/>
              <a:t>Folding@home</a:t>
            </a:r>
            <a:r>
              <a:rPr lang="en-US" dirty="0" smtClean="0"/>
              <a:t> (protein folding)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http://folding.stanford.edu/home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err="1" smtClean="0"/>
              <a:t>SETI@home</a:t>
            </a:r>
            <a:r>
              <a:rPr lang="en-US" dirty="0" smtClean="0"/>
              <a:t> (finding aliens) </a:t>
            </a:r>
            <a:r>
              <a:rPr lang="en-US" dirty="0"/>
              <a:t>- </a:t>
            </a:r>
            <a:r>
              <a:rPr lang="en-US" dirty="0">
                <a:hlinkClick r:id="rId3"/>
              </a:rPr>
              <a:t>http://setiathome.ssl.berkeley.edu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839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types of hardware can be used by distributed networks?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and everything</a:t>
            </a:r>
          </a:p>
        </p:txBody>
      </p:sp>
    </p:spTree>
    <p:extLst>
      <p:ext uri="{BB962C8B-B14F-4D97-AF65-F5344CB8AC3E}">
        <p14:creationId xmlns:p14="http://schemas.microsoft.com/office/powerpoint/2010/main" val="3460863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 get everything to work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Interoperability via open standards</a:t>
            </a:r>
          </a:p>
          <a:p>
            <a:endParaRPr lang="en-US" dirty="0"/>
          </a:p>
          <a:p>
            <a:r>
              <a:rPr lang="en-US" dirty="0" smtClean="0"/>
              <a:t>Interoperability – things operate/work with each other</a:t>
            </a:r>
          </a:p>
          <a:p>
            <a:endParaRPr lang="en-US" dirty="0"/>
          </a:p>
          <a:p>
            <a:r>
              <a:rPr lang="en-US" dirty="0" smtClean="0"/>
              <a:t>Open standards – publicly usable rules or languages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Web standards examples: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CSS</a:t>
            </a:r>
          </a:p>
          <a:p>
            <a:pPr lvl="1"/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HTTP</a:t>
            </a:r>
          </a:p>
          <a:p>
            <a:pPr lvl="1"/>
            <a:r>
              <a:rPr lang="en-US" dirty="0" smtClean="0"/>
              <a:t>HTTPS</a:t>
            </a:r>
          </a:p>
        </p:txBody>
      </p:sp>
    </p:spTree>
    <p:extLst>
      <p:ext uri="{BB962C8B-B14F-4D97-AF65-F5344CB8AC3E}">
        <p14:creationId xmlns:p14="http://schemas.microsoft.com/office/powerpoint/2010/main" val="27154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</TotalTime>
  <Words>384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Web Science:  Distributed approaches</vt:lpstr>
      <vt:lpstr>Mobile Computing</vt:lpstr>
      <vt:lpstr>Features of Mobile Computing</vt:lpstr>
      <vt:lpstr>Ubiquitous Computing</vt:lpstr>
      <vt:lpstr>Peer-to-Peer (P2P) Network</vt:lpstr>
      <vt:lpstr>Grid Computing</vt:lpstr>
      <vt:lpstr>Grid Computing Features</vt:lpstr>
      <vt:lpstr>What types of hardware can be used by distributed networks?</vt:lpstr>
      <vt:lpstr>How did we get everything to work together?</vt:lpstr>
      <vt:lpstr>What is data compression?</vt:lpstr>
      <vt:lpstr>Lossy vs. Lossless Compression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Science:  Distributed approaches</dc:title>
  <dc:creator>Paul</dc:creator>
  <cp:lastModifiedBy>WLCS</cp:lastModifiedBy>
  <cp:revision>44</cp:revision>
  <dcterms:created xsi:type="dcterms:W3CDTF">2014-03-21T11:47:33Z</dcterms:created>
  <dcterms:modified xsi:type="dcterms:W3CDTF">2014-03-21T13:09:46Z</dcterms:modified>
</cp:coreProperties>
</file>