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72" r:id="rId4"/>
    <p:sldId id="257" r:id="rId5"/>
    <p:sldId id="258" r:id="rId6"/>
    <p:sldId id="278" r:id="rId7"/>
    <p:sldId id="286" r:id="rId8"/>
    <p:sldId id="285" r:id="rId9"/>
    <p:sldId id="266" r:id="rId10"/>
    <p:sldId id="267" r:id="rId11"/>
    <p:sldId id="261" r:id="rId12"/>
    <p:sldId id="276" r:id="rId13"/>
    <p:sldId id="262" r:id="rId14"/>
    <p:sldId id="259" r:id="rId15"/>
    <p:sldId id="260" r:id="rId16"/>
    <p:sldId id="263" r:id="rId17"/>
    <p:sldId id="264" r:id="rId18"/>
    <p:sldId id="265" r:id="rId19"/>
    <p:sldId id="269" r:id="rId20"/>
    <p:sldId id="270" r:id="rId21"/>
    <p:sldId id="275" r:id="rId22"/>
    <p:sldId id="280" r:id="rId23"/>
    <p:sldId id="281" r:id="rId24"/>
    <p:sldId id="282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830" autoAdjust="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63EC-D4EB-453A-A0DB-4C472FB89609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5484-3337-4EC9-A8CD-DB8BB167E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5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42DB-7D66-4653-AA11-DAC5C4428E03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B36F-4D5C-40C8-A540-29229603E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56E8-94BA-4179-AFBC-D56EC232BAD6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65DF-0AFC-4220-9ECC-71209EE2E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1C72-D9EA-465E-A964-6E03D98AD831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39DD-C099-405B-B454-7ED10E8C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0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6B48-4189-480F-BEF1-D8857E44A134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D9A1-6D2E-4934-AA89-9900CE739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0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F3AB-486E-4920-98DC-0946EFC073F6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5131-0412-4E4B-9677-C289754E9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3CA1-8F4B-41CC-A556-3DC376AB4F57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D4CC-60B9-4387-A0B2-0695B8218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BF5F-CC07-4070-A9E1-06579841FDB5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42B8-75FC-44CD-8472-4D698CBC0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BAC0-4FBB-4A46-B781-DD2020E128AF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9F48-03E9-4452-B388-0DE790419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59C6-F1D7-4DEF-A3FF-F88658AAAB0D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39E3-C493-4916-AB38-D48F87DBE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8E82-5420-487E-B9C3-5ED4D9AD4047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27D3-F0E5-4B50-9182-39225F088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0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B78D4-971A-413B-AE0F-CDAE8248F19B}" type="datetimeFigureOut">
              <a:rPr lang="en-US"/>
              <a:pPr>
                <a:defRPr/>
              </a:pPr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50BC3E-2D04-47F8-9C00-FAA9CD731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8800" b="1" smtClean="0"/>
              <a:t>Patents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832225" y="3497263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Ryan Dickey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7/7a/Chongqing_yangjiapin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52400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http://a0.vox.com/6a00c2252572a68fdb00d09e5e44e8be2b-500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7244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3124200"/>
            <a:ext cx="78025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The Congress shall have Power . . . .</a:t>
            </a:r>
          </a:p>
          <a:p>
            <a:r>
              <a:rPr lang="en-US" sz="3200" b="1">
                <a:latin typeface="Calibri" pitchFamily="34" charset="0"/>
              </a:rPr>
              <a:t>To promote the Progress of Science and useful Arts, by securing for limited Times to Authors and </a:t>
            </a:r>
            <a:r>
              <a:rPr lang="en-US" sz="3200" b="1" u="sng">
                <a:latin typeface="Calibri" pitchFamily="34" charset="0"/>
              </a:rPr>
              <a:t>Inventors</a:t>
            </a:r>
            <a:r>
              <a:rPr lang="en-US" sz="3200" b="1">
                <a:latin typeface="Calibri" pitchFamily="34" charset="0"/>
              </a:rPr>
              <a:t> the exclusive Right to their respective Writings and </a:t>
            </a:r>
            <a:r>
              <a:rPr lang="en-US" sz="3200" b="1" u="sng">
                <a:latin typeface="Calibri" pitchFamily="34" charset="0"/>
              </a:rPr>
              <a:t>Discoveries</a:t>
            </a:r>
            <a:r>
              <a:rPr lang="en-US" sz="3200" b="1">
                <a:latin typeface="Calibri" pitchFamily="34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latin typeface="+mj-lt"/>
                <a:ea typeface="+mj-ea"/>
                <a:cs typeface="+mj-cs"/>
              </a:rPr>
              <a:t>The Constitution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000" b="1" dirty="0">
                <a:latin typeface="+mj-lt"/>
                <a:ea typeface="+mj-ea"/>
                <a:cs typeface="+mj-cs"/>
              </a:rPr>
              <a:t>Article I, Clause 8: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Trademark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Copyright 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648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Trade Secret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3317" name="Picture 2" descr="http://thesituationist.files.wordpress.com/2008/06/mcdonald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2113"/>
            <a:ext cx="18288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 descr="File:Mickey Mous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9" name="AutoShape 8" descr="File:Mickey Mous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AutoShape 10" descr="File:Mickey Mous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AutoShape 12" descr="File:Mickey Mous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22" name="Picture 12" descr="Mickey_Mouse_Johor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828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http://upload.wikimedia.org/wikipedia/en/4/4e/Steamboat-will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19375"/>
            <a:ext cx="1828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6" descr="http://www.aiesec.be/organisations/images/logocrp/coca_cola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6150"/>
            <a:ext cx="2743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dunkindonu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828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Congress says: 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685800" y="3124200"/>
            <a:ext cx="78025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“any new and useful process, machine, manufacture, or composition of matter, or any new and useful improvement”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Congress says: 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85800" y="3124200"/>
            <a:ext cx="78025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“anything under the sun that is made by man”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What do you say?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685800" y="3200400"/>
            <a:ext cx="7802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(1) Newton’s law of gravity?</a:t>
            </a:r>
          </a:p>
          <a:p>
            <a:r>
              <a:rPr lang="en-US" sz="4800" b="1">
                <a:latin typeface="Calibri" pitchFamily="34" charset="0"/>
              </a:rPr>
              <a:t>(2) Einstein’s E=MC</a:t>
            </a:r>
            <a:r>
              <a:rPr lang="en-US" sz="4800" b="1" baseline="30000">
                <a:latin typeface="Calibri" pitchFamily="34" charset="0"/>
              </a:rPr>
              <a:t>2 </a:t>
            </a:r>
            <a:r>
              <a:rPr lang="en-US" sz="4800" b="1">
                <a:latin typeface="Calibri" pitchFamily="34" charset="0"/>
              </a:rPr>
              <a:t>?</a:t>
            </a:r>
            <a:endParaRPr lang="en-US" sz="4800" b="1" baseline="30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What do you say?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85800" y="3200400"/>
            <a:ext cx="7802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(3) A genetically engineered bacterium capable of breaking down crude oil?</a:t>
            </a:r>
            <a:endParaRPr lang="en-US" sz="4800" b="1" baseline="30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What do you say?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85800" y="3200400"/>
            <a:ext cx="7802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(4) Toupee?</a:t>
            </a:r>
            <a:endParaRPr lang="en-US" sz="4800" b="1" baseline="30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23863"/>
            <a:ext cx="64484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What do you say?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85800" y="3200400"/>
            <a:ext cx="7802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(5) “Electronic apparatus having game and telephone functions” ?</a:t>
            </a:r>
            <a:endParaRPr lang="en-US" sz="4800" b="1" baseline="30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irFo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77900"/>
            <a:ext cx="27432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pstac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18288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u emble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27500"/>
            <a:ext cx="1371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ed-sox-logo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8975"/>
            <a:ext cx="27432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r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371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9050"/>
            <a:ext cx="355282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patentable?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More requirements: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209800" y="3200400"/>
            <a:ext cx="3962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latin typeface="Calibri" pitchFamily="34" charset="0"/>
              </a:rPr>
              <a:t>Novel</a:t>
            </a:r>
          </a:p>
          <a:p>
            <a:r>
              <a:rPr lang="en-US" sz="6600" b="1">
                <a:latin typeface="Calibri" pitchFamily="34" charset="0"/>
              </a:rPr>
              <a:t>Useful</a:t>
            </a:r>
          </a:p>
          <a:p>
            <a:r>
              <a:rPr lang="en-US" sz="6600" b="1">
                <a:latin typeface="Calibri" pitchFamily="34" charset="0"/>
              </a:rPr>
              <a:t>Obvious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Famous patent case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“The Sunken Ship”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62263"/>
            <a:ext cx="78025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+mj-lt"/>
              </a:rPr>
              <a:t>Inventor: Karl </a:t>
            </a:r>
            <a:r>
              <a:rPr lang="en-US" sz="4000" b="1" dirty="0" err="1">
                <a:latin typeface="+mj-lt"/>
              </a:rPr>
              <a:t>Krøyer</a:t>
            </a:r>
            <a:r>
              <a:rPr lang="en-US" sz="4000" b="1" dirty="0">
                <a:latin typeface="+mj-lt"/>
              </a:rPr>
              <a:t> (Danish)</a:t>
            </a:r>
          </a:p>
          <a:p>
            <a:pPr>
              <a:defRPr/>
            </a:pPr>
            <a:r>
              <a:rPr lang="en-US" sz="4000" b="1" dirty="0">
                <a:latin typeface="+mj-lt"/>
              </a:rPr>
              <a:t>1960’s</a:t>
            </a:r>
          </a:p>
          <a:p>
            <a:pPr>
              <a:defRPr/>
            </a:pPr>
            <a:endParaRPr lang="en-US" sz="4000" b="1" dirty="0">
              <a:latin typeface="+mj-lt"/>
            </a:endParaRPr>
          </a:p>
          <a:p>
            <a:pPr>
              <a:defRPr/>
            </a:pPr>
            <a:r>
              <a:rPr lang="en-US" sz="4000" b="1" dirty="0">
                <a:latin typeface="+mj-lt"/>
              </a:rPr>
              <a:t>Invention:  </a:t>
            </a:r>
          </a:p>
        </p:txBody>
      </p:sp>
      <p:pic>
        <p:nvPicPr>
          <p:cNvPr id="23556" name="Picture 3" descr="kroyerpatent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86175"/>
            <a:ext cx="2838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62263"/>
            <a:ext cx="78025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indent="-1371600">
              <a:buFont typeface="+mj-lt"/>
              <a:buAutoNum type="arabicPeriod"/>
              <a:defRPr/>
            </a:pPr>
            <a:r>
              <a:rPr lang="en-US" sz="6600" b="1" dirty="0">
                <a:latin typeface="+mj-lt"/>
              </a:rPr>
              <a:t>Non-infringement</a:t>
            </a:r>
          </a:p>
          <a:p>
            <a:pPr marL="1371600" indent="-1371600">
              <a:buFont typeface="+mj-lt"/>
              <a:buAutoNum type="arabicPeriod"/>
              <a:defRPr/>
            </a:pPr>
            <a:r>
              <a:rPr lang="en-US" sz="6600" b="1" dirty="0">
                <a:latin typeface="+mj-lt"/>
              </a:rPr>
              <a:t>Invalidity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Famous patent case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“The Sunken Ship”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onaldduckraisesshi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3152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5540375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1600" indent="-1371600">
              <a:defRPr/>
            </a:pPr>
            <a:r>
              <a:rPr lang="en-US" sz="4000" b="1" dirty="0">
                <a:latin typeface="+mj-lt"/>
              </a:rPr>
              <a:t>Donald Duck, “The Sunken Yacht” (1949)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Famous patent case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“The Sunken Ship”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Famous patents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438400"/>
            <a:ext cx="78025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4000" b="1" dirty="0">
                <a:latin typeface="+mj-lt"/>
              </a:rPr>
              <a:t>Thomas Edison’s light bulb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dirty="0">
                <a:latin typeface="+mj-lt"/>
              </a:rPr>
              <a:t>Alexander Graham Bell’s telephone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dirty="0">
                <a:latin typeface="+mj-lt"/>
              </a:rPr>
              <a:t>Frederic </a:t>
            </a:r>
            <a:r>
              <a:rPr lang="en-US" sz="4000" b="1" dirty="0" err="1">
                <a:latin typeface="+mj-lt"/>
              </a:rPr>
              <a:t>Auguste</a:t>
            </a:r>
            <a:r>
              <a:rPr lang="en-US" sz="4000" b="1" dirty="0">
                <a:latin typeface="+mj-lt"/>
              </a:rPr>
              <a:t> Bartholdi’s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Statue of Liberty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eif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3825"/>
            <a:ext cx="44084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13800" b="1" smtClean="0"/>
              <a:t>Patent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is a patent?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Congress says: 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685800" y="3124200"/>
            <a:ext cx="7802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The right to stop people from</a:t>
            </a:r>
          </a:p>
          <a:p>
            <a:r>
              <a:rPr lang="en-US" sz="3200" b="1">
                <a:latin typeface="Calibri" pitchFamily="34" charset="0"/>
              </a:rPr>
              <a:t>using your invention.</a:t>
            </a:r>
          </a:p>
          <a:p>
            <a:endParaRPr lang="en-US" sz="3200" b="1">
              <a:latin typeface="Calibri" pitchFamily="34" charset="0"/>
            </a:endParaRPr>
          </a:p>
          <a:p>
            <a:r>
              <a:rPr lang="en-US" sz="3200" b="1">
                <a:latin typeface="Calibri" pitchFamily="34" charset="0"/>
              </a:rPr>
              <a:t>Who can you stop?</a:t>
            </a:r>
          </a:p>
          <a:p>
            <a:r>
              <a:rPr lang="en-US" sz="3200" b="1">
                <a:latin typeface="Calibri" pitchFamily="34" charset="0"/>
              </a:rPr>
              <a:t>“whoever without authority makes, uses, offers to sell, or sells any patented invention.”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latin typeface="+mj-lt"/>
                <a:ea typeface="+mj-ea"/>
                <a:cs typeface="+mj-cs"/>
              </a:rPr>
              <a:t>Who gets the patent?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n-lt"/>
              </a:rPr>
              <a:t>Congress says: </a:t>
            </a:r>
            <a:endParaRPr lang="en-US" sz="7200" b="1" dirty="0">
              <a:latin typeface="+mj-lt"/>
              <a:ea typeface="+mj-ea"/>
              <a:cs typeface="+mj-cs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685800" y="3573463"/>
            <a:ext cx="7802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The first inventor.</a:t>
            </a:r>
          </a:p>
          <a:p>
            <a:endParaRPr lang="en-US" sz="4400" b="1">
              <a:latin typeface="Calibri" pitchFamily="34" charset="0"/>
            </a:endParaRPr>
          </a:p>
          <a:p>
            <a:r>
              <a:rPr lang="en-US" sz="4400" b="1">
                <a:latin typeface="Calibri" pitchFamily="34" charset="0"/>
              </a:rPr>
              <a:t>Volunteers?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changes to patent process!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Effective March 17, 2013, the U.S. patent system awards a patent to the first inventor to file an application (a.k.a First to file)</a:t>
            </a:r>
          </a:p>
          <a:p>
            <a:r>
              <a:rPr lang="en-US" smtClean="0"/>
              <a:t>First to file is similar to the rest of the world</a:t>
            </a:r>
          </a:p>
          <a:p>
            <a:r>
              <a:rPr lang="en-US" smtClean="0"/>
              <a:t>Why do you think first to file better than first to invent?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>
                <a:latin typeface="+mj-lt"/>
                <a:ea typeface="+mj-ea"/>
                <a:cs typeface="+mj-cs"/>
              </a:rPr>
              <a:t>Who gets the patent?</a:t>
            </a: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>
            <a:off x="685800" y="2819400"/>
            <a:ext cx="7802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For example:  malaria vaccine</a:t>
            </a:r>
          </a:p>
        </p:txBody>
      </p:sp>
      <p:pic>
        <p:nvPicPr>
          <p:cNvPr id="9220" name="Picture 4" descr="Pfize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743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>
                <a:latin typeface="+mj-lt"/>
                <a:ea typeface="+mj-ea"/>
                <a:cs typeface="+mj-cs"/>
              </a:rPr>
              <a:t>What if you want to build a new drug?</a:t>
            </a: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685800" y="3124200"/>
            <a:ext cx="78025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In 2003:</a:t>
            </a:r>
          </a:p>
          <a:p>
            <a:endParaRPr lang="en-US" sz="1200" b="1">
              <a:latin typeface="Calibri" pitchFamily="34" charset="0"/>
            </a:endParaRPr>
          </a:p>
          <a:p>
            <a:r>
              <a:rPr lang="en-US" sz="3200" b="1">
                <a:latin typeface="Calibri" pitchFamily="34" charset="0"/>
              </a:rPr>
              <a:t>Average development cost:  $802M</a:t>
            </a:r>
          </a:p>
          <a:p>
            <a:endParaRPr lang="en-US" sz="1200" b="1">
              <a:latin typeface="Calibri" pitchFamily="34" charset="0"/>
            </a:endParaRPr>
          </a:p>
          <a:p>
            <a:r>
              <a:rPr lang="en-US" sz="3200" b="1">
                <a:latin typeface="Calibri" pitchFamily="34" charset="0"/>
              </a:rPr>
              <a:t>Average development time:  7.5 years</a:t>
            </a:r>
          </a:p>
          <a:p>
            <a:r>
              <a:rPr lang="en-US" sz="3200" b="1">
                <a:latin typeface="Calibri" pitchFamily="34" charset="0"/>
              </a:rPr>
              <a:t>(from clinical testing to marketing approval)</a:t>
            </a:r>
          </a:p>
          <a:p>
            <a:endParaRPr lang="en-US" sz="1200" b="1">
              <a:latin typeface="Calibri" pitchFamily="34" charset="0"/>
            </a:endParaRPr>
          </a:p>
          <a:p>
            <a:r>
              <a:rPr lang="en-US" sz="3200" b="1">
                <a:latin typeface="Calibri" pitchFamily="34" charset="0"/>
              </a:rPr>
              <a:t>Average number of patents:  3.3 patents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418</Words>
  <Application>Microsoft Office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Patents</vt:lpstr>
      <vt:lpstr>PowerPoint Presentation</vt:lpstr>
      <vt:lpstr>PowerPoint Presentation</vt:lpstr>
      <vt:lpstr>Patent Law</vt:lpstr>
      <vt:lpstr>PowerPoint Presentation</vt:lpstr>
      <vt:lpstr>PowerPoint Presentation</vt:lpstr>
      <vt:lpstr>Big changes to patent process!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</dc:creator>
  <cp:lastModifiedBy>Paul</cp:lastModifiedBy>
  <cp:revision>110</cp:revision>
  <dcterms:created xsi:type="dcterms:W3CDTF">2008-12-18T04:13:26Z</dcterms:created>
  <dcterms:modified xsi:type="dcterms:W3CDTF">2013-01-08T12:32:17Z</dcterms:modified>
</cp:coreProperties>
</file>