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1" r:id="rId1"/>
  </p:sldMasterIdLst>
  <p:sldIdLst>
    <p:sldId id="256" r:id="rId2"/>
    <p:sldId id="258" r:id="rId3"/>
    <p:sldId id="259" r:id="rId4"/>
    <p:sldId id="260" r:id="rId5"/>
    <p:sldId id="257" r:id="rId6"/>
    <p:sldId id="275" r:id="rId7"/>
    <p:sldId id="276" r:id="rId8"/>
    <p:sldId id="278" r:id="rId9"/>
    <p:sldId id="277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23" d="100"/>
          <a:sy n="123" d="100"/>
        </p:scale>
        <p:origin x="-1284" y="-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914400 h 1000"/>
              <a:gd name="T2" fmla="*/ 0 w 1000"/>
              <a:gd name="T3" fmla="*/ 0 h 1000"/>
              <a:gd name="T4" fmla="*/ 7924800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507BF18-7708-4221-8369-7B1A0BEACE8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926876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306911-E346-48DD-A4D0-CB59B6EFB44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798240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084772-957F-4BF5-AAFD-969407B6241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504832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2ACEDF-3C65-49BB-A199-78E19A55D5D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028591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526023-054D-4516-AEFF-47F430D6760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517084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69CDD7-1137-4F40-8360-0A7C8088BDD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601348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C9C54B-4981-4509-8D3E-2D4150F52E0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82858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531823-A8F1-4480-8FCE-6A0651FB4E3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625671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B8FBB0-F1F7-484C-B1A6-437624E1021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997210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D7D952-D53E-4875-BAA3-A7BBB80F907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690336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71B652-704B-4AA1-8BDD-24262D9772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842002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EC0E23-314B-45DC-9B2F-3EC0DCF18BE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250438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198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+mj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198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 smtClean="0">
                <a:latin typeface="+mj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199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+mj-lt"/>
              </a:defRPr>
            </a:lvl1pPr>
          </a:lstStyle>
          <a:p>
            <a:pPr>
              <a:defRPr/>
            </a:pPr>
            <a:fld id="{489D9A4D-88FA-47BC-8B88-66833C22229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609600 h 1000"/>
              <a:gd name="T2" fmla="*/ 0 w 1000"/>
              <a:gd name="T3" fmla="*/ 0 h 1000"/>
              <a:gd name="T4" fmla="*/ 8229600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  <p:sldLayoutId id="2147483695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600">
          <a:solidFill>
            <a:schemeClr val="tx1"/>
          </a:solidFill>
          <a:latin typeface="+mn-lt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 sz="2000">
          <a:solidFill>
            <a:schemeClr val="tx1"/>
          </a:solidFill>
          <a:latin typeface="+mn-lt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vimeo.com/10347883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Introduction to Networking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Key Terms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packet</a:t>
            </a:r>
          </a:p>
          <a:p>
            <a:pPr lvl="1" eaLnBrk="1" hangingPunct="1"/>
            <a:r>
              <a:rPr lang="en-US" smtClean="0"/>
              <a:t>envelope of data sent between computers</a:t>
            </a:r>
          </a:p>
          <a:p>
            <a:pPr eaLnBrk="1" hangingPunct="1"/>
            <a:r>
              <a:rPr lang="en-US" smtClean="0"/>
              <a:t>server</a:t>
            </a:r>
          </a:p>
          <a:p>
            <a:pPr lvl="1" eaLnBrk="1" hangingPunct="1"/>
            <a:r>
              <a:rPr lang="en-US" smtClean="0"/>
              <a:t>provides services to the network</a:t>
            </a:r>
          </a:p>
          <a:p>
            <a:pPr eaLnBrk="1" hangingPunct="1"/>
            <a:r>
              <a:rPr lang="en-US" smtClean="0"/>
              <a:t>client</a:t>
            </a:r>
          </a:p>
          <a:p>
            <a:pPr lvl="1" eaLnBrk="1" hangingPunct="1"/>
            <a:r>
              <a:rPr lang="en-US" smtClean="0"/>
              <a:t>requests actions from a server (i.e. makes requests to a server)</a:t>
            </a:r>
          </a:p>
          <a:p>
            <a:pPr lvl="1" eaLnBrk="1" hangingPunct="1"/>
            <a:endParaRPr 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Local Area Network (LAN)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600" smtClean="0"/>
              <a:t>computers and peripherals directly linked together in a single area </a:t>
            </a:r>
          </a:p>
          <a:p>
            <a:pPr lvl="1" eaLnBrk="1" hangingPunct="1"/>
            <a:r>
              <a:rPr lang="en-US" sz="2200" smtClean="0"/>
              <a:t>room, office, or building</a:t>
            </a:r>
          </a:p>
          <a:p>
            <a:pPr eaLnBrk="1" hangingPunct="1"/>
            <a:r>
              <a:rPr lang="en-US" sz="2600" smtClean="0"/>
              <a:t>enables sharing of peripherals (e.g. printer)</a:t>
            </a:r>
          </a:p>
          <a:p>
            <a:pPr eaLnBrk="1" hangingPunct="1"/>
            <a:r>
              <a:rPr lang="en-US" sz="2600" smtClean="0"/>
              <a:t>commonly uses client-server model</a:t>
            </a:r>
          </a:p>
          <a:p>
            <a:pPr lvl="1" eaLnBrk="1" hangingPunct="1"/>
            <a:r>
              <a:rPr lang="en-US" sz="2200" smtClean="0"/>
              <a:t>one machine acts as the central node (server)</a:t>
            </a:r>
          </a:p>
          <a:p>
            <a:pPr lvl="1" eaLnBrk="1" hangingPunct="1"/>
            <a:r>
              <a:rPr lang="en-US" sz="2200" smtClean="0"/>
              <a:t>all others are clients</a:t>
            </a:r>
          </a:p>
          <a:p>
            <a:pPr eaLnBrk="1" hangingPunct="1"/>
            <a:r>
              <a:rPr lang="en-US" sz="2600" smtClean="0"/>
              <a:t>LANs may connect to other LANs or to the outside using a “gateway”</a:t>
            </a:r>
          </a:p>
          <a:p>
            <a:pPr eaLnBrk="1" hangingPunct="1"/>
            <a:endParaRPr lang="en-US" sz="2600" smtClean="0"/>
          </a:p>
          <a:p>
            <a:pPr eaLnBrk="1" hangingPunct="1"/>
            <a:endParaRPr lang="en-US" sz="260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Wide Area Network (WAN)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 really, really big network</a:t>
            </a:r>
          </a:p>
          <a:p>
            <a:pPr lvl="1" eaLnBrk="1" hangingPunct="1"/>
            <a:r>
              <a:rPr lang="en-US" smtClean="0"/>
              <a:t>your house </a:t>
            </a:r>
            <a:r>
              <a:rPr lang="en-US" smtClean="0">
                <a:sym typeface="Wingdings" pitchFamily="2" charset="2"/>
              </a:rPr>
              <a:t> ISP  Internet</a:t>
            </a:r>
          </a:p>
          <a:p>
            <a:pPr lvl="1" eaLnBrk="1" hangingPunct="1"/>
            <a:r>
              <a:rPr lang="en-US" smtClean="0"/>
              <a:t>Washington-Lee </a:t>
            </a:r>
            <a:r>
              <a:rPr lang="en-US" smtClean="0">
                <a:sym typeface="Wingdings" pitchFamily="2" charset="2"/>
              </a:rPr>
              <a:t> Yorktown  etc.</a:t>
            </a:r>
            <a:endParaRPr lang="en-US" smtClean="0"/>
          </a:p>
          <a:p>
            <a:pPr eaLnBrk="1" hangingPunct="1"/>
            <a:r>
              <a:rPr lang="en-US" smtClean="0"/>
              <a:t>allows a computer to connect to other computers over a </a:t>
            </a:r>
            <a:r>
              <a:rPr lang="en-US" i="1" smtClean="0"/>
              <a:t>wide geographic area</a:t>
            </a:r>
            <a:endParaRPr 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Hardware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6482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100" smtClean="0"/>
              <a:t>network cable</a:t>
            </a:r>
          </a:p>
          <a:p>
            <a:pPr eaLnBrk="1" hangingPunct="1">
              <a:lnSpc>
                <a:spcPct val="80000"/>
              </a:lnSpc>
            </a:pPr>
            <a:r>
              <a:rPr lang="en-US" sz="2100" smtClean="0"/>
              <a:t>Network Interface Card (NIC)</a:t>
            </a:r>
          </a:p>
          <a:p>
            <a:pPr eaLnBrk="1" hangingPunct="1">
              <a:lnSpc>
                <a:spcPct val="80000"/>
              </a:lnSpc>
            </a:pPr>
            <a:r>
              <a:rPr lang="en-US" sz="2100" smtClean="0"/>
              <a:t>hub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smtClean="0"/>
              <a:t>connects together multiple computers or segments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smtClean="0"/>
              <a:t>any incoming data will be broadcasted out to all ports</a:t>
            </a:r>
          </a:p>
          <a:p>
            <a:pPr eaLnBrk="1" hangingPunct="1">
              <a:lnSpc>
                <a:spcPct val="80000"/>
              </a:lnSpc>
            </a:pPr>
            <a:r>
              <a:rPr lang="en-US" sz="2100" smtClean="0"/>
              <a:t>switch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smtClean="0"/>
              <a:t>connects together multiple computers or segments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smtClean="0"/>
              <a:t>analyzes network traffic and learns which machines are connected to particular ports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smtClean="0"/>
              <a:t>incoming data is forwarded through proper port</a:t>
            </a:r>
          </a:p>
          <a:p>
            <a:pPr eaLnBrk="1" hangingPunct="1">
              <a:lnSpc>
                <a:spcPct val="80000"/>
              </a:lnSpc>
            </a:pPr>
            <a:r>
              <a:rPr lang="en-US" sz="2100" smtClean="0"/>
              <a:t>router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smtClean="0"/>
              <a:t>forwards traffic to proper destination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smtClean="0"/>
              <a:t>programmable (e.g. filter traffic)</a:t>
            </a:r>
          </a:p>
          <a:p>
            <a:pPr eaLnBrk="1" hangingPunct="1">
              <a:lnSpc>
                <a:spcPct val="80000"/>
              </a:lnSpc>
            </a:pPr>
            <a:r>
              <a:rPr lang="en-US" sz="2100" smtClean="0"/>
              <a:t>gateway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smtClean="0"/>
              <a:t>a computer that connects users of a LAN to another network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Types of Network Cables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Modes of communication</a:t>
            </a:r>
          </a:p>
          <a:p>
            <a:pPr lvl="1" eaLnBrk="1" hangingPunct="1"/>
            <a:r>
              <a:rPr lang="en-US" smtClean="0"/>
              <a:t>Telephone lines ~ dialup</a:t>
            </a:r>
          </a:p>
          <a:p>
            <a:pPr lvl="1" eaLnBrk="1" hangingPunct="1"/>
            <a:r>
              <a:rPr lang="en-US" smtClean="0"/>
              <a:t>Coaxial cable ~ cable internet</a:t>
            </a:r>
          </a:p>
          <a:p>
            <a:pPr lvl="1" eaLnBrk="1" hangingPunct="1"/>
            <a:r>
              <a:rPr lang="en-US" smtClean="0"/>
              <a:t>Twisted pair ~ ethernet</a:t>
            </a:r>
          </a:p>
          <a:p>
            <a:pPr lvl="1" eaLnBrk="1" hangingPunct="1"/>
            <a:r>
              <a:rPr lang="en-US" smtClean="0"/>
              <a:t>Fiber-optic ~ FIOS</a:t>
            </a:r>
          </a:p>
          <a:p>
            <a:pPr lvl="1" eaLnBrk="1" hangingPunct="1"/>
            <a:r>
              <a:rPr lang="en-US" smtClean="0"/>
              <a:t>Microwave (high frequency radio) ~ wifi</a:t>
            </a:r>
          </a:p>
          <a:p>
            <a:pPr lvl="1" eaLnBrk="1" hangingPunct="1"/>
            <a:r>
              <a:rPr lang="en-US" smtClean="0"/>
              <a:t>Satellite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Packets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an envelope of data sent between computers</a:t>
            </a:r>
          </a:p>
          <a:p>
            <a:pPr eaLnBrk="1" hangingPunct="1"/>
            <a:r>
              <a:rPr lang="en-US" smtClean="0"/>
              <a:t>typically contains:</a:t>
            </a:r>
          </a:p>
          <a:p>
            <a:pPr lvl="1" eaLnBrk="1" hangingPunct="1"/>
            <a:r>
              <a:rPr lang="en-US" smtClean="0"/>
              <a:t>source (origin) address</a:t>
            </a:r>
          </a:p>
          <a:p>
            <a:pPr lvl="1" eaLnBrk="1" hangingPunct="1"/>
            <a:r>
              <a:rPr lang="en-US" smtClean="0"/>
              <a:t>destination address</a:t>
            </a:r>
          </a:p>
          <a:p>
            <a:pPr lvl="1" eaLnBrk="1" hangingPunct="1"/>
            <a:r>
              <a:rPr lang="en-US" smtClean="0"/>
              <a:t>sequence numbers (for packets that combine into one larger piece of data)</a:t>
            </a:r>
          </a:p>
          <a:p>
            <a:pPr lvl="1" eaLnBrk="1" hangingPunct="1"/>
            <a:r>
              <a:rPr lang="en-US" smtClean="0"/>
              <a:t>timestamp (i.e. postmark)</a:t>
            </a:r>
          </a:p>
          <a:p>
            <a:pPr lvl="1" eaLnBrk="1" hangingPunct="1"/>
            <a:endParaRPr lang="en-US" smtClean="0"/>
          </a:p>
          <a:p>
            <a:pPr lvl="1" eaLnBrk="1" hangingPunct="1"/>
            <a:endParaRPr 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800" smtClean="0"/>
              <a:t>Packet-switched vs. Circuit-switched Networks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hlinkClick r:id="rId2"/>
              </a:rPr>
              <a:t>http://vimeo.com/10347883</a:t>
            </a:r>
            <a:r>
              <a:rPr lang="en-US" smtClean="0"/>
              <a:t>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Packet Switching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Break data up into packets &amp; transmit</a:t>
            </a:r>
          </a:p>
          <a:p>
            <a:pPr eaLnBrk="1" hangingPunct="1"/>
            <a:r>
              <a:rPr lang="en-US" smtClean="0"/>
              <a:t>Individual packets are not all necessarily transmitted through the same links</a:t>
            </a:r>
          </a:p>
          <a:p>
            <a:pPr eaLnBrk="1" hangingPunct="1"/>
            <a:r>
              <a:rPr lang="en-US" smtClean="0"/>
              <a:t>Each packet travels over the best available link at the time</a:t>
            </a:r>
          </a:p>
          <a:p>
            <a:pPr eaLnBrk="1" hangingPunct="1"/>
            <a:r>
              <a:rPr lang="en-US" smtClean="0"/>
              <a:t>Packets may arrive at destination out of order </a:t>
            </a:r>
            <a:r>
              <a:rPr lang="en-US" smtClean="0">
                <a:sym typeface="Wingdings" pitchFamily="2" charset="2"/>
              </a:rPr>
              <a:t> must be re-ordered and reassembled</a:t>
            </a:r>
            <a:r>
              <a:rPr lang="en-US" smtClean="0"/>
              <a:t> (protocol!)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dge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186</TotalTime>
  <Words>337</Words>
  <Application>Microsoft Office PowerPoint</Application>
  <PresentationFormat>On-screen Show (4:3)</PresentationFormat>
  <Paragraphs>58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Garamond</vt:lpstr>
      <vt:lpstr>Wingdings</vt:lpstr>
      <vt:lpstr>Calibri</vt:lpstr>
      <vt:lpstr>Times New Roman</vt:lpstr>
      <vt:lpstr>Edge</vt:lpstr>
      <vt:lpstr>Introduction to Networking</vt:lpstr>
      <vt:lpstr>Key Terms</vt:lpstr>
      <vt:lpstr>Local Area Network (LAN)</vt:lpstr>
      <vt:lpstr>Wide Area Network (WAN)</vt:lpstr>
      <vt:lpstr>Hardware</vt:lpstr>
      <vt:lpstr>Types of Network Cables</vt:lpstr>
      <vt:lpstr>Packets</vt:lpstr>
      <vt:lpstr>Packet-switched vs. Circuit-switched Networks</vt:lpstr>
      <vt:lpstr>Packet Switching</vt:lpstr>
    </vt:vector>
  </TitlesOfParts>
  <Company>Arlington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Networking</dc:title>
  <dc:creator>Paul_Bui</dc:creator>
  <cp:lastModifiedBy>Paul</cp:lastModifiedBy>
  <cp:revision>132</cp:revision>
  <dcterms:created xsi:type="dcterms:W3CDTF">2007-04-17T12:47:37Z</dcterms:created>
  <dcterms:modified xsi:type="dcterms:W3CDTF">2013-02-06T12:37:36Z</dcterms:modified>
</cp:coreProperties>
</file>