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2604" y="-123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9859979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Physical attacks getting into network directly</a:t>
            </a:r>
          </a:p>
          <a:p>
            <a:pPr lvl="0" rtl="0">
              <a:buNone/>
            </a:pPr>
            <a:r>
              <a:rPr lang="en"/>
              <a:t>	Packet injection</a:t>
            </a:r>
          </a:p>
          <a:p>
            <a:pPr lvl="0" rtl="0">
              <a:buNone/>
            </a:pPr>
            <a:r>
              <a:rPr lang="en"/>
              <a:t>	Plug in</a:t>
            </a:r>
          </a:p>
          <a:p>
            <a:pPr>
              <a:buNone/>
            </a:pPr>
            <a:r>
              <a:rPr lang="en"/>
              <a:t>	Man middle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914400" lvl="1" indent="-228600" rtl="0">
              <a:spcBef>
                <a:spcPts val="480"/>
              </a:spcBef>
              <a:buSzPct val="100000"/>
              <a:buNone/>
            </a:pPr>
            <a:r>
              <a:rPr lang="en" sz="1800">
                <a:solidFill>
                  <a:schemeClr val="dk1"/>
                </a:solidFill>
              </a:rPr>
              <a:t>Adding a Whitelist to the network would keep outsiders away from the network.  The only way to access it would be if the device was pre-registered.  Each teacher can register up to 3 computers for remote access. </a:t>
            </a:r>
          </a:p>
          <a:p>
            <a:endParaRPr lang="en" sz="1800">
              <a:solidFill>
                <a:schemeClr val="dk1"/>
              </a:solidFill>
            </a:endParaRPr>
          </a:p>
          <a:p>
            <a:pPr marL="914400" lvl="1" indent="-228600" rtl="0">
              <a:spcBef>
                <a:spcPts val="480"/>
              </a:spcBef>
              <a:buSzPct val="100000"/>
              <a:buNone/>
            </a:pPr>
            <a:r>
              <a:rPr lang="en" sz="1800">
                <a:solidFill>
                  <a:schemeClr val="dk1"/>
                </a:solidFill>
              </a:rPr>
              <a:t>Firewall protections would stop attacks from whitelist users.  Should a whitelist user become infected, the firewall would block traffic if it sees unusual protocol requests or unusually high traffic.</a:t>
            </a:r>
          </a:p>
          <a:p>
            <a:endParaRPr lang="en" sz="1800">
              <a:solidFill>
                <a:schemeClr val="dk1"/>
              </a:solidFill>
            </a:endParaRPr>
          </a:p>
          <a:p>
            <a:endParaRPr lang="en" sz="1800">
              <a:solidFill>
                <a:schemeClr val="dk1"/>
              </a:solidFill>
            </a:endParaRPr>
          </a:p>
          <a:p>
            <a:endParaRPr lang="en"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914400" lvl="1" indent="-349250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○"/>
            </a:pPr>
            <a:r>
              <a:rPr lang="en" sz="1900">
                <a:solidFill>
                  <a:schemeClr val="dk1"/>
                </a:solidFill>
              </a:rPr>
              <a:t>Add students accounts so there will be student accountability</a:t>
            </a:r>
          </a:p>
          <a:p>
            <a:pPr marL="914400" lvl="1" indent="-349250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○"/>
            </a:pPr>
            <a:r>
              <a:rPr lang="en" sz="1900">
                <a:solidFill>
                  <a:schemeClr val="dk1"/>
                </a:solidFill>
              </a:rPr>
              <a:t>An admin password will be required to install/download programs on the school computers</a:t>
            </a:r>
          </a:p>
          <a:p>
            <a:pPr marL="914400" lvl="1" indent="-349250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○"/>
            </a:pPr>
            <a:r>
              <a:rPr lang="en" sz="1900">
                <a:solidFill>
                  <a:schemeClr val="dk1"/>
                </a:solidFill>
              </a:rPr>
              <a:t>If a student computer becomes infected, the network will recognize unusual traffic volumes and types coming from the infected computer, the computer itself could then be located and stifled.</a:t>
            </a:r>
          </a:p>
          <a:p>
            <a:endParaRPr lang="en" sz="190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04800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200">
                <a:solidFill>
                  <a:schemeClr val="dk1"/>
                </a:solidFill>
              </a:rPr>
              <a:t>Guest accounts: Delete all files downloaded during the session from the computer. Restore the account to prior to logging in</a:t>
            </a:r>
          </a:p>
          <a:p>
            <a:pPr marL="457200" lvl="0" indent="-304800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200">
                <a:solidFill>
                  <a:schemeClr val="dk1"/>
                </a:solidFill>
              </a:rPr>
              <a:t>School accounts: Can download files but the history is tracked and unclearable by student. Students cannot download any executable files.</a:t>
            </a:r>
          </a:p>
          <a:p>
            <a:pPr marL="457200" lvl="0" indent="-304800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200">
                <a:solidFill>
                  <a:schemeClr val="dk1"/>
                </a:solidFill>
              </a:rPr>
              <a:t>Teacher accounts: Can download files but history is also tracked and unclearable. Teachers may download executable files.</a:t>
            </a:r>
          </a:p>
          <a:p>
            <a:pPr marL="457200" lvl="0" indent="-304800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200">
                <a:solidFill>
                  <a:schemeClr val="dk1"/>
                </a:solidFill>
              </a:rPr>
              <a:t>Network Administrator that can access anything.</a:t>
            </a:r>
          </a:p>
          <a:p>
            <a:pPr marL="457200" lvl="0" indent="-304800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200">
                <a:solidFill>
                  <a:schemeClr val="dk1"/>
                </a:solidFill>
              </a:rPr>
              <a:t>Prevent worms, trojans and malware from being protected</a:t>
            </a:r>
          </a:p>
          <a:p>
            <a:endParaRPr lang="en" sz="120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indent="304800" algn="ctr" rtl="0">
              <a:buSzPct val="100000"/>
              <a:defRPr sz="4800"/>
            </a:lvl1pPr>
            <a:lvl2pPr indent="304800" algn="ctr" rtl="0">
              <a:buSzPct val="100000"/>
              <a:defRPr sz="4800"/>
            </a:lvl2pPr>
            <a:lvl3pPr indent="304800" algn="ctr" rtl="0">
              <a:buSzPct val="100000"/>
              <a:defRPr sz="4800"/>
            </a:lvl3pPr>
            <a:lvl4pPr indent="304800" algn="ctr" rtl="0">
              <a:buSzPct val="100000"/>
              <a:defRPr sz="4800"/>
            </a:lvl4pPr>
            <a:lvl5pPr indent="304800" algn="ctr" rtl="0">
              <a:buSzPct val="100000"/>
              <a:defRPr sz="4800"/>
            </a:lvl5pPr>
            <a:lvl6pPr indent="304800" algn="ctr" rtl="0">
              <a:buSzPct val="100000"/>
              <a:defRPr sz="4800"/>
            </a:lvl6pPr>
            <a:lvl7pPr indent="304800" algn="ctr" rtl="0">
              <a:buSzPct val="100000"/>
              <a:defRPr sz="4800"/>
            </a:lvl7pPr>
            <a:lvl8pPr indent="304800" algn="ctr" rtl="0">
              <a:buSzPct val="100000"/>
              <a:defRPr sz="4800"/>
            </a:lvl8pPr>
            <a:lvl9pPr indent="304800" algn="ctr" rtl="0">
              <a:buSzPct val="100000"/>
              <a:defRPr sz="48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algn="ctr" rtl="0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marL="0" indent="190500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marL="0" indent="190500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marL="0" indent="190500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marL="0" indent="190500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marL="0" indent="190500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marL="0" indent="190500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marL="0" indent="190500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marL="0" indent="190500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rtl="0">
              <a:defRPr/>
            </a:lvl1pPr>
            <a:lvl2pPr indent="457200" rtl="0">
              <a:defRPr/>
            </a:lvl2pPr>
            <a:lvl3pPr indent="914400" rtl="0">
              <a:defRPr/>
            </a:lvl3pPr>
            <a:lvl4pPr indent="1371600"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285750" indent="-171450" algn="ctr" rtl="0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 rtl="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 marL="0" indent="228600" rtl="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marL="0" indent="228600" rtl="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marL="0" indent="228600" rtl="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marL="0" indent="228600" rtl="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marL="0" indent="228600" rtl="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marL="0" indent="228600" rtl="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marL="0" indent="228600" rtl="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marL="0" indent="228600" rtl="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 rtl="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marL="742950" indent="-133350" rtl="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marL="1143000" indent="-76200" rtl="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marL="1600200" indent="-114300" rtl="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marL="2057400" indent="-114300" rtl="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marL="2514600" indent="-114300" rtl="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marL="2971800" indent="-114300" rtl="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marL="3429000" indent="-114300" rtl="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marL="3886200" indent="-114300" rtl="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Guanjong High School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Group 2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Physical Network Access Security</a:t>
            </a:r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627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000"/>
              <a:t>Getting into a network closet could easily allow someone to disable computers and connect their own device to the network.</a:t>
            </a:r>
          </a:p>
          <a:p>
            <a:pPr marL="457200" lvl="0" indent="-3556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000"/>
              <a:t>By having simple but secure access to the closet, this could easily be avoided.</a:t>
            </a:r>
          </a:p>
          <a:p>
            <a:pPr marL="457200" lvl="0" indent="-3556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000"/>
              <a:t>Plan:</a:t>
            </a:r>
          </a:p>
          <a:p>
            <a:pPr marL="914400" lvl="1" indent="-3556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000"/>
              <a:t>Door with key lock</a:t>
            </a:r>
          </a:p>
          <a:p>
            <a:pPr marL="914400" lvl="1" indent="-3556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000"/>
              <a:t>Security camera</a:t>
            </a:r>
          </a:p>
        </p:txBody>
      </p:sp>
      <p:pic>
        <p:nvPicPr>
          <p:cNvPr id="31" name="Shape 3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5721775" y="1642162"/>
            <a:ext cx="2841675" cy="2841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Network Attacks from outside users </a:t>
            </a:r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74575" y="1209650"/>
            <a:ext cx="4856999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/>
              <a:t>Have an unsecure network could cause attacks from the outside world. </a:t>
            </a:r>
          </a:p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/>
              <a:t>Implementing security measures would increase the safety to the network.</a:t>
            </a:r>
          </a:p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/>
              <a:t>Plan: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Add Whitelist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Add Firewall protections </a:t>
            </a:r>
          </a:p>
        </p:txBody>
      </p:sp>
      <p:pic>
        <p:nvPicPr>
          <p:cNvPr id="38" name="Shape 38"/>
          <p:cNvPicPr preferRelativeResize="0"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31575" y="2701075"/>
            <a:ext cx="3755224" cy="2064384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Shape 39"/>
          <p:cNvPicPr preferRelativeResize="0"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2375" y="1132836"/>
            <a:ext cx="2637520" cy="1498774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2400"/>
              <a:t>Bring your own device attack/LAN Connected Computer Infection</a:t>
            </a:r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925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900"/>
              <a:t>Allowing people to download/install software onto a school computer would increase the vulnerability of the network.</a:t>
            </a:r>
          </a:p>
          <a:p>
            <a:pPr marL="457200" lvl="0" indent="-34925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900"/>
              <a:t>Adding accounts and restrictions on school computers would boost the networks security. </a:t>
            </a:r>
          </a:p>
          <a:p>
            <a:pPr marL="457200" lvl="0" indent="-34925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900"/>
              <a:t>Plan: </a:t>
            </a:r>
          </a:p>
          <a:p>
            <a:pPr marL="914400" lvl="1" indent="-349250" rtl="0">
              <a:buClr>
                <a:schemeClr val="dk1"/>
              </a:buClr>
              <a:buSzPct val="100000"/>
              <a:buFont typeface="Arial"/>
              <a:buChar char="○"/>
            </a:pPr>
            <a:r>
              <a:rPr lang="en" sz="1900"/>
              <a:t>Student Accounts (Student Accountability)</a:t>
            </a:r>
          </a:p>
          <a:p>
            <a:pPr marL="914400" lvl="1" indent="-349250" rtl="0">
              <a:buClr>
                <a:schemeClr val="dk1"/>
              </a:buClr>
              <a:buSzPct val="100000"/>
              <a:buFont typeface="Arial"/>
              <a:buChar char="○"/>
            </a:pPr>
            <a:r>
              <a:rPr lang="en" sz="1900"/>
              <a:t>Teacher/Administrator Password</a:t>
            </a:r>
          </a:p>
          <a:p>
            <a:pPr marL="914400" lvl="1" indent="-349250" rtl="0">
              <a:buClr>
                <a:schemeClr val="dk1"/>
              </a:buClr>
              <a:buSzPct val="100000"/>
              <a:buFont typeface="Arial"/>
              <a:buChar char="○"/>
            </a:pPr>
            <a:r>
              <a:rPr lang="en" sz="1900"/>
              <a:t>Infection Detection (Virus/Malware Scanner)</a:t>
            </a:r>
          </a:p>
          <a:p>
            <a:endParaRPr lang="en" sz="1900"/>
          </a:p>
          <a:p>
            <a:endParaRPr lang="en" sz="1900"/>
          </a:p>
        </p:txBody>
      </p:sp>
      <p:pic>
        <p:nvPicPr>
          <p:cNvPr id="46" name="Shape 46"/>
          <p:cNvPicPr preferRelativeResize="0"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39322" y="2339250"/>
            <a:ext cx="2247473" cy="1353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Shape 47"/>
          <p:cNvPicPr preferRelativeResize="0"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41025" y="3739570"/>
            <a:ext cx="1353149" cy="1353149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Shape 48"/>
          <p:cNvPicPr preferRelativeResize="0"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00100" y="3692400"/>
            <a:ext cx="1775999" cy="1447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Browser Based Attacks</a:t>
            </a:r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9920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800"/>
              <a:t>Different levels of security are needed to ensure that malicious programs are not downloaded</a:t>
            </a:r>
          </a:p>
          <a:p>
            <a:pPr marL="457200" lvl="0" indent="-3429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800"/>
              <a:t>Plan:</a:t>
            </a:r>
          </a:p>
          <a:p>
            <a:pPr lvl="0" rtl="0">
              <a:buNone/>
            </a:pPr>
            <a:r>
              <a:rPr lang="en" sz="1800"/>
              <a:t>	</a:t>
            </a:r>
          </a:p>
        </p:txBody>
      </p:sp>
      <p:pic>
        <p:nvPicPr>
          <p:cNvPr id="55" name="Shape 5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5945537" y="1200150"/>
            <a:ext cx="2143125" cy="213360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Shape 56"/>
          <p:cNvSpPr/>
          <p:nvPr/>
        </p:nvSpPr>
        <p:spPr>
          <a:xfrm>
            <a:off x="586625" y="2367475"/>
            <a:ext cx="7077899" cy="2493299"/>
          </a:xfrm>
          <a:prstGeom prst="triangle">
            <a:avLst>
              <a:gd name="adj" fmla="val 50000"/>
            </a:avLst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cxnSp>
        <p:nvCxnSpPr>
          <p:cNvPr id="57" name="Shape 57"/>
          <p:cNvCxnSpPr/>
          <p:nvPr/>
        </p:nvCxnSpPr>
        <p:spPr>
          <a:xfrm>
            <a:off x="2755075" y="3320750"/>
            <a:ext cx="2723699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58" name="Shape 58"/>
          <p:cNvSpPr txBox="1"/>
          <p:nvPr/>
        </p:nvSpPr>
        <p:spPr>
          <a:xfrm>
            <a:off x="3716600" y="2476350"/>
            <a:ext cx="1041600" cy="85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b="1"/>
              <a:t>Level 1:</a:t>
            </a:r>
            <a:r>
              <a:rPr lang="en"/>
              <a:t> Teacher Accounts</a:t>
            </a:r>
          </a:p>
        </p:txBody>
      </p:sp>
      <p:sp>
        <p:nvSpPr>
          <p:cNvPr id="59" name="Shape 59"/>
          <p:cNvSpPr txBox="1"/>
          <p:nvPr/>
        </p:nvSpPr>
        <p:spPr>
          <a:xfrm>
            <a:off x="2681750" y="3514562"/>
            <a:ext cx="3111299" cy="502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1800" b="1"/>
              <a:t>Level 2: </a:t>
            </a:r>
            <a:r>
              <a:rPr lang="en" sz="1800"/>
              <a:t>Student Accounts</a:t>
            </a:r>
          </a:p>
        </p:txBody>
      </p:sp>
      <p:cxnSp>
        <p:nvCxnSpPr>
          <p:cNvPr id="60" name="Shape 60"/>
          <p:cNvCxnSpPr/>
          <p:nvPr/>
        </p:nvCxnSpPr>
        <p:spPr>
          <a:xfrm>
            <a:off x="1508475" y="4211175"/>
            <a:ext cx="5248200" cy="105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61" name="Shape 61"/>
          <p:cNvSpPr txBox="1"/>
          <p:nvPr/>
        </p:nvSpPr>
        <p:spPr>
          <a:xfrm>
            <a:off x="2367475" y="4290200"/>
            <a:ext cx="3650099" cy="502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 b="1"/>
              <a:t>Level 3: </a:t>
            </a:r>
            <a:r>
              <a:rPr lang="en" sz="2400"/>
              <a:t>Guest Accounts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Isolation 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453200" cy="3679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/>
              <a:t>Isolate an infected computer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Block IP</a:t>
            </a:r>
          </a:p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/>
              <a:t>Based on high levels of or suspicious outgoing traffic </a:t>
            </a:r>
          </a:p>
          <a:p>
            <a:pPr marL="457200" lvl="0" indent="-3810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/>
              <a:t>Prevents viruses from spreading to other computers</a:t>
            </a:r>
          </a:p>
        </p:txBody>
      </p:sp>
      <p:pic>
        <p:nvPicPr>
          <p:cNvPr id="68" name="Shape 68"/>
          <p:cNvPicPr preferRelativeResize="0"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14175" y="1628650"/>
            <a:ext cx="3716875" cy="2574425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413</Words>
  <Application>Microsoft Office PowerPoint</Application>
  <PresentationFormat>On-screen Show (16:9)</PresentationFormat>
  <Paragraphs>49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simple-light</vt:lpstr>
      <vt:lpstr>Guanjong High School</vt:lpstr>
      <vt:lpstr>Physical Network Access Security</vt:lpstr>
      <vt:lpstr>Network Attacks from outside users </vt:lpstr>
      <vt:lpstr>Bring your own device attack/LAN Connected Computer Infection</vt:lpstr>
      <vt:lpstr>Browser Based Attacks</vt:lpstr>
      <vt:lpstr>Isolation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Guanjong High School</dc:title>
  <cp:lastModifiedBy>Paul</cp:lastModifiedBy>
  <cp:revision>1</cp:revision>
  <dcterms:modified xsi:type="dcterms:W3CDTF">2014-04-15T01:27:09Z</dcterms:modified>
</cp:coreProperties>
</file>