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SzPct val="100000"/>
              <a:defRPr b="1" sz="4800"/>
            </a:lvl1pPr>
            <a:lvl2pPr indent="304800">
              <a:buSzPct val="100000"/>
              <a:defRPr b="1" sz="4800"/>
            </a:lvl2pPr>
            <a:lvl3pPr indent="304800">
              <a:buSzPct val="100000"/>
              <a:defRPr b="1" sz="4800"/>
            </a:lvl3pPr>
            <a:lvl4pPr indent="304800">
              <a:buSzPct val="100000"/>
              <a:defRPr b="1" sz="4800"/>
            </a:lvl4pPr>
            <a:lvl5pPr indent="304800">
              <a:buSzPct val="100000"/>
              <a:defRPr b="1" sz="4800"/>
            </a:lvl5pPr>
            <a:lvl6pPr indent="304800">
              <a:buSzPct val="100000"/>
              <a:defRPr b="1" sz="4800"/>
            </a:lvl6pPr>
            <a:lvl7pPr indent="304800">
              <a:buSzPct val="100000"/>
              <a:defRPr b="1" sz="4800"/>
            </a:lvl7pPr>
            <a:lvl8pPr indent="304800">
              <a:buSzPct val="100000"/>
              <a:defRPr b="1" sz="4800"/>
            </a:lvl8pPr>
            <a:lvl9pPr indent="304800"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marL="0"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indent="203200" marL="0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>
                <a:solidFill>
                  <a:schemeClr val="dk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14300" marL="0"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39700" marL="342900"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indent="-107950" marL="742950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01600" marL="16002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indent="-101600" marL="20574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indent="-101600" marL="25146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indent="-101600" marL="29718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indent="-101600" marL="34290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indent="-101600" marL="3886200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1346000" x="1724075"/>
            <a:ext cy="1668600" cx="667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BYOD (Bring Your Own Device)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3074977" x="18605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indent="0" marL="0">
              <a:buNone/>
            </a:pPr>
            <a:r>
              <a:rPr lang="en"/>
              <a:t>Clyde, James, Josh, Nathan,     William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Mobile Device Security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Three prime targets:</a:t>
            </a:r>
          </a:p>
          <a:p>
            <a:pPr rtl="0" lvl="0" indent="-381000" marL="457200"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1" sz="2400" lang="en">
                <a:solidFill>
                  <a:srgbClr val="FFFFFF"/>
                </a:solidFill>
              </a:rPr>
              <a:t>Data</a:t>
            </a:r>
            <a:r>
              <a:rPr sz="2400" lang="en">
                <a:solidFill>
                  <a:srgbClr val="FFFFFF"/>
                </a:solidFill>
              </a:rPr>
              <a:t> - devices can contain data like credit card numbers, passwords, company information, etc...</a:t>
            </a:r>
          </a:p>
          <a:p>
            <a:pPr rtl="0" lvl="0" indent="-381000" marL="457200"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1" sz="2400" lang="en">
                <a:solidFill>
                  <a:srgbClr val="FFFFFF"/>
                </a:solidFill>
              </a:rPr>
              <a:t>Identity</a:t>
            </a:r>
            <a:r>
              <a:rPr sz="2400" lang="en">
                <a:solidFill>
                  <a:srgbClr val="FFFFFF"/>
                </a:solidFill>
              </a:rPr>
              <a:t> - attacker may want to steal identity of the device to commit other crimes</a:t>
            </a:r>
          </a:p>
          <a:p>
            <a:pPr lvl="0" indent="-381000" marL="457200"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b="1" sz="2400" lang="en">
                <a:solidFill>
                  <a:srgbClr val="FFFFFF"/>
                </a:solidFill>
              </a:rPr>
              <a:t>Availability</a:t>
            </a:r>
            <a:r>
              <a:rPr sz="2400" lang="en">
                <a:solidFill>
                  <a:srgbClr val="FFFFFF"/>
                </a:solidFill>
              </a:rPr>
              <a:t> - the attacker may want to deprive service to the owner of the device (DoS)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418953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Mobile Device Security solutions: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763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800" lang="en">
                <a:solidFill>
                  <a:srgbClr val="FFFFFF"/>
                </a:solidFill>
              </a:rPr>
              <a:t>Because mobile devices are lost/stolen easier than PCs, companies who use BYOD should:</a:t>
            </a:r>
          </a:p>
          <a:p>
            <a:pPr rtl="0" lvl="0" indent="-4064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FFFFFF"/>
                </a:solidFill>
              </a:rPr>
              <a:t>Require longer and more complicated passwords with letters, numbers, and symbols</a:t>
            </a:r>
          </a:p>
          <a:p>
            <a:pPr rtl="0" lvl="0" indent="-4064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FFFFFF"/>
                </a:solidFill>
              </a:rPr>
              <a:t>Wipe devices if the password is entered incorrectly more than 10 times</a:t>
            </a:r>
          </a:p>
          <a:p>
            <a:pPr lvl="0" indent="-4064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800" lang="en">
                <a:solidFill>
                  <a:srgbClr val="FFFFFF"/>
                </a:solidFill>
              </a:rPr>
              <a:t>Remote device wipes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1297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Passive Attacks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936225" x="457200"/>
            <a:ext cy="4031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Company data is valuable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BYOD makes data susceptible to attack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Infected devices plugged into network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Devices have more chances to be infected if they are also used on unprotected (public) networks like library or restaurant wi-fi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Companies reluctant to disclose losses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Active Attacks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BYOD networks are susceptible to these attacks:</a:t>
            </a:r>
          </a:p>
          <a:p>
            <a:pPr rtl="0" lvl="1" indent="-406400" marL="91440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Ping flood</a:t>
            </a:r>
          </a:p>
          <a:p>
            <a:pPr rtl="0" lvl="1" indent="-406400" marL="91440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Ping of death</a:t>
            </a:r>
          </a:p>
          <a:p>
            <a:pPr lvl="1" indent="-406400" marL="91440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Spoofing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Company Protocol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0477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Many companies lack BYOD protocols: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exposes data without encryption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no security requirements for employees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lack of employee education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employees can retain data after they quit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Banning Devices: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productivity loss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employee circumvention: dropbox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executive exemptions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Attack Solutions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MAC address filtering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Provide secure ethernet connection for all registered laptops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Implement BYOD company protocol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Attack solutions cont.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Provide or monitor security: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require passwords 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install antivirus software </a:t>
            </a:r>
          </a:p>
          <a:p>
            <a:pPr rtl="0" lvl="0" indent="-4318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Not allowing: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public cloud storage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jailbreaking</a:t>
            </a:r>
          </a:p>
          <a:p>
            <a:pPr rtl="0" lvl="1" indent="-406400" marL="914400">
              <a:buClr>
                <a:srgbClr val="FFFFFF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FFFFF"/>
                </a:solidFill>
              </a:rPr>
              <a:t>pings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