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02" y="-27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89601481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sz="1200">
                <a:solidFill>
                  <a:schemeClr val="dk1"/>
                </a:solidFill>
              </a:rPr>
              <a:t>What it is: an attempt to make a network or server unavailable by spamming it with requests so that response time increases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sz="1400">
                <a:solidFill>
                  <a:schemeClr val="dk1"/>
                </a:solidFill>
              </a:rPr>
              <a:t>The monitoring of telephone and Internet conversations by a third party, either passive by monitoring or recording the communication or active by altering 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en"/>
              <a:t>The name comes from the literal meaning that the attack is discovered on "day zero" of awareness of the vulnerability, which is known to the public for a period of 0 days.</a:t>
            </a:r>
          </a:p>
          <a:p>
            <a:endParaRPr lang="en"/>
          </a:p>
          <a:p>
            <a:pPr lvl="0" rtl="0">
              <a:buNone/>
            </a:pPr>
            <a:r>
              <a:rPr lang="en"/>
              <a:t>By blocking an exploitation technique, we are breaking the chain, i.e., the sequence of events that must occur for the exploit to succeed. This means that the entire attack is blocked. Therefore, blocking all exploitation techniques will prevent every exploit from succeeding. At the moment of the blocking, we are able to take a “real-time picture” of the memory, which provides invaluable information about the prevented attack.</a:t>
            </a:r>
          </a:p>
          <a:p>
            <a:pPr>
              <a:buNone/>
            </a:pPr>
            <a:r>
              <a:rPr lang="en"/>
              <a:t>https://cyvera.com/solution/zero-day-attacks/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use this for explanation -&gt; http://computernetworkingnotes.com/network-security-access-lists-standards-and-extended/types-of-attack.html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sz="1200">
                <a:solidFill>
                  <a:schemeClr val="dk1"/>
                </a:solidFill>
              </a:rPr>
              <a:t>What it is: Once an attacker has read your data, he has the ability to alter the data within.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0"/>
            <a:ext cx="9144000" cy="3518399"/>
          </a:xfrm>
          <a:prstGeom prst="rect">
            <a:avLst/>
          </a:prstGeom>
          <a:solidFill>
            <a:schemeClr val="dk2"/>
          </a:solidFill>
          <a:ln>
            <a:noFill/>
          </a:ln>
        </p:spPr>
        <p:txBody>
          <a:bodyPr lIns="91425" tIns="45700" rIns="91425" bIns="45700" anchor="ctr" anchorCtr="0">
            <a:noAutofit/>
          </a:bodyPr>
          <a:lstStyle/>
          <a:p>
            <a:endParaRPr/>
          </a:p>
        </p:txBody>
      </p:sp>
      <p:cxnSp>
        <p:nvCxnSpPr>
          <p:cNvPr id="9" name="Shape 9"/>
          <p:cNvCxnSpPr/>
          <p:nvPr/>
        </p:nvCxnSpPr>
        <p:spPr>
          <a:xfrm>
            <a:off x="0" y="3496604"/>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0" name="Shape 10"/>
          <p:cNvSpPr txBox="1">
            <a:spLocks noGrp="1"/>
          </p:cNvSpPr>
          <p:nvPr>
            <p:ph type="ctrTitle"/>
          </p:nvPr>
        </p:nvSpPr>
        <p:spPr>
          <a:xfrm>
            <a:off x="685800" y="1867781"/>
            <a:ext cx="7772400" cy="1648800"/>
          </a:xfrm>
          <a:prstGeom prst="rect">
            <a:avLst/>
          </a:prstGeom>
        </p:spPr>
        <p:txBody>
          <a:bodyPr lIns="91425" tIns="91425" rIns="91425" bIns="91425" anchor="b"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
        <p:nvSpPr>
          <p:cNvPr id="11" name="Shape 11"/>
          <p:cNvSpPr txBox="1">
            <a:spLocks noGrp="1"/>
          </p:cNvSpPr>
          <p:nvPr>
            <p:ph type="subTitle" idx="1"/>
          </p:nvPr>
        </p:nvSpPr>
        <p:spPr>
          <a:xfrm>
            <a:off x="685800" y="3627026"/>
            <a:ext cx="7772400" cy="774300"/>
          </a:xfrm>
          <a:prstGeom prst="rect">
            <a:avLst/>
          </a:prstGeom>
        </p:spPr>
        <p:txBody>
          <a:bodyPr lIns="91425" tIns="91425" rIns="91425" bIns="91425" anchor="t" anchorCtr="0"/>
          <a:lstStyle>
            <a:lvl1pPr marL="0">
              <a:spcBef>
                <a:spcPts val="0"/>
              </a:spcBef>
              <a:buClr>
                <a:schemeClr val="dk2"/>
              </a:buClr>
              <a:buNone/>
              <a:defRPr>
                <a:solidFill>
                  <a:schemeClr val="dk2"/>
                </a:solidFill>
              </a:defRPr>
            </a:lvl1pPr>
            <a:lvl2pPr marL="0" indent="190500">
              <a:spcBef>
                <a:spcPts val="0"/>
              </a:spcBef>
              <a:buClr>
                <a:schemeClr val="dk2"/>
              </a:buClr>
              <a:buSzPct val="100000"/>
              <a:buNone/>
              <a:defRPr sz="3000">
                <a:solidFill>
                  <a:schemeClr val="dk2"/>
                </a:solidFill>
              </a:defRPr>
            </a:lvl2pPr>
            <a:lvl3pPr marL="0" indent="190500">
              <a:spcBef>
                <a:spcPts val="0"/>
              </a:spcBef>
              <a:buClr>
                <a:schemeClr val="dk2"/>
              </a:buClr>
              <a:buSzPct val="100000"/>
              <a:buNone/>
              <a:defRPr sz="3000">
                <a:solidFill>
                  <a:schemeClr val="dk2"/>
                </a:solidFill>
              </a:defRPr>
            </a:lvl3pPr>
            <a:lvl4pPr marL="0" indent="190500">
              <a:spcBef>
                <a:spcPts val="0"/>
              </a:spcBef>
              <a:buClr>
                <a:schemeClr val="dk2"/>
              </a:buClr>
              <a:buSzPct val="100000"/>
              <a:buNone/>
              <a:defRPr sz="3000">
                <a:solidFill>
                  <a:schemeClr val="dk2"/>
                </a:solidFill>
              </a:defRPr>
            </a:lvl4pPr>
            <a:lvl5pPr marL="0" indent="190500">
              <a:spcBef>
                <a:spcPts val="0"/>
              </a:spcBef>
              <a:buClr>
                <a:schemeClr val="dk2"/>
              </a:buClr>
              <a:buSzPct val="100000"/>
              <a:buNone/>
              <a:defRPr sz="3000">
                <a:solidFill>
                  <a:schemeClr val="dk2"/>
                </a:solidFill>
              </a:defRPr>
            </a:lvl5pPr>
            <a:lvl6pPr marL="0" indent="190500">
              <a:spcBef>
                <a:spcPts val="0"/>
              </a:spcBef>
              <a:buClr>
                <a:schemeClr val="dk2"/>
              </a:buClr>
              <a:buSzPct val="100000"/>
              <a:buNone/>
              <a:defRPr sz="3000">
                <a:solidFill>
                  <a:schemeClr val="dk2"/>
                </a:solidFill>
              </a:defRPr>
            </a:lvl6pPr>
            <a:lvl7pPr marL="0" indent="190500">
              <a:spcBef>
                <a:spcPts val="0"/>
              </a:spcBef>
              <a:buClr>
                <a:schemeClr val="dk2"/>
              </a:buClr>
              <a:buSzPct val="100000"/>
              <a:buNone/>
              <a:defRPr sz="3000">
                <a:solidFill>
                  <a:schemeClr val="dk2"/>
                </a:solidFill>
              </a:defRPr>
            </a:lvl7pPr>
            <a:lvl8pPr marL="0" indent="190500">
              <a:spcBef>
                <a:spcPts val="0"/>
              </a:spcBef>
              <a:buClr>
                <a:schemeClr val="dk2"/>
              </a:buClr>
              <a:buSzPct val="100000"/>
              <a:buNone/>
              <a:defRPr sz="3000">
                <a:solidFill>
                  <a:schemeClr val="dk2"/>
                </a:solidFill>
              </a:defRPr>
            </a:lvl8pPr>
            <a:lvl9pPr marL="0" indent="190500">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0" y="0"/>
            <a:ext cx="9144000" cy="1149900"/>
          </a:xfrm>
          <a:prstGeom prst="rect">
            <a:avLst/>
          </a:prstGeom>
          <a:solidFill>
            <a:srgbClr val="2388DB"/>
          </a:solidFill>
          <a:ln>
            <a:noFill/>
          </a:ln>
        </p:spPr>
        <p:txBody>
          <a:bodyPr lIns="91425" tIns="45700" rIns="91425" bIns="45700" anchor="ctr" anchorCtr="0">
            <a:noAutofit/>
          </a:bodyPr>
          <a:lstStyle/>
          <a:p>
            <a:endParaRPr/>
          </a:p>
        </p:txBody>
      </p:sp>
      <p:cxnSp>
        <p:nvCxnSpPr>
          <p:cNvPr id="14" name="Shape 14"/>
          <p:cNvCxnSpPr/>
          <p:nvPr/>
        </p:nvCxnSpPr>
        <p:spPr>
          <a:xfrm>
            <a:off x="0" y="1127875"/>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15" name="Shape 15"/>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p:nvPr/>
        </p:nvSpPr>
        <p:spPr>
          <a:xfrm>
            <a:off x="0" y="0"/>
            <a:ext cx="9144000" cy="1149900"/>
          </a:xfrm>
          <a:prstGeom prst="rect">
            <a:avLst/>
          </a:prstGeom>
          <a:solidFill>
            <a:schemeClr val="dk2"/>
          </a:solidFill>
          <a:ln>
            <a:noFill/>
          </a:ln>
        </p:spPr>
        <p:txBody>
          <a:bodyPr lIns="91425" tIns="45700" rIns="91425" bIns="45700" anchor="ctr" anchorCtr="0">
            <a:noAutofit/>
          </a:bodyPr>
          <a:lstStyle/>
          <a:p>
            <a:endParaRPr/>
          </a:p>
        </p:txBody>
      </p:sp>
      <p:cxnSp>
        <p:nvCxnSpPr>
          <p:cNvPr id="19" name="Shape 19"/>
          <p:cNvCxnSpPr/>
          <p:nvPr/>
        </p:nvCxnSpPr>
        <p:spPr>
          <a:xfrm>
            <a:off x="0" y="1127875"/>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0" name="Shape 20"/>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1" name="Shape 21"/>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2" name="Shape 22"/>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p:nvPr/>
        </p:nvSpPr>
        <p:spPr>
          <a:xfrm>
            <a:off x="0" y="0"/>
            <a:ext cx="9144000" cy="1149900"/>
          </a:xfrm>
          <a:prstGeom prst="rect">
            <a:avLst/>
          </a:prstGeom>
          <a:solidFill>
            <a:srgbClr val="2388DB"/>
          </a:solidFill>
          <a:ln>
            <a:noFill/>
          </a:ln>
        </p:spPr>
        <p:txBody>
          <a:bodyPr lIns="91425" tIns="45700" rIns="91425" bIns="45700" anchor="ctr" anchorCtr="0">
            <a:noAutofit/>
          </a:bodyPr>
          <a:lstStyle/>
          <a:p>
            <a:endParaRPr/>
          </a:p>
        </p:txBody>
      </p:sp>
      <p:cxnSp>
        <p:nvCxnSpPr>
          <p:cNvPr id="25" name="Shape 25"/>
          <p:cNvCxnSpPr/>
          <p:nvPr/>
        </p:nvCxnSpPr>
        <p:spPr>
          <a:xfrm>
            <a:off x="0" y="1127875"/>
            <a:ext cx="9144000" cy="0"/>
          </a:xfrm>
          <a:prstGeom prst="straightConnector1">
            <a:avLst/>
          </a:prstGeom>
          <a:noFill/>
          <a:ln w="57150" cap="flat">
            <a:solidFill>
              <a:srgbClr val="000000">
                <a:alpha val="14901"/>
              </a:srgbClr>
            </a:solidFill>
            <a:prstDash val="solid"/>
            <a:round/>
            <a:headEnd type="none" w="med" len="med"/>
            <a:tailEnd type="none" w="med" len="med"/>
          </a:ln>
        </p:spPr>
      </p:cxnSp>
      <p:sp>
        <p:nvSpPr>
          <p:cNvPr id="26" name="Shape 26"/>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marL="285750" indent="-171450">
              <a:spcBef>
                <a:spcPts val="0"/>
              </a:spcBef>
              <a:buClr>
                <a:schemeClr val="dk2"/>
              </a:buClr>
              <a:buSzPct val="100000"/>
              <a:buNone/>
              <a:defRPr sz="1800">
                <a:solidFill>
                  <a:schemeClr val="dk2"/>
                </a:solidFill>
              </a:defRPr>
            </a:lvl1pPr>
          </a:lstStyle>
          <a:p>
            <a:endParaRPr/>
          </a:p>
        </p:txBody>
      </p:sp>
      <p:sp>
        <p:nvSpPr>
          <p:cNvPr id="29" name="Shape 29"/>
          <p:cNvSpPr/>
          <p:nvPr/>
        </p:nvSpPr>
        <p:spPr>
          <a:xfrm>
            <a:off x="4274" y="0"/>
            <a:ext cx="9144000" cy="4406399"/>
          </a:xfrm>
          <a:prstGeom prst="rect">
            <a:avLst/>
          </a:prstGeom>
          <a:solidFill>
            <a:srgbClr val="2388DB"/>
          </a:solidFill>
          <a:ln>
            <a:noFill/>
          </a:ln>
        </p:spPr>
        <p:txBody>
          <a:bodyPr lIns="91425" tIns="45700" rIns="91425" bIns="45700" anchor="ctr" anchorCtr="0">
            <a:noAutofit/>
          </a:bodyPr>
          <a:lstStyle/>
          <a:p>
            <a:endParaRPr/>
          </a:p>
        </p:txBody>
      </p:sp>
      <p:cxnSp>
        <p:nvCxnSpPr>
          <p:cNvPr id="30" name="Shape 30"/>
          <p:cNvCxnSpPr/>
          <p:nvPr/>
        </p:nvCxnSpPr>
        <p:spPr>
          <a:xfrm>
            <a:off x="0" y="4384371"/>
            <a:ext cx="9144000" cy="0"/>
          </a:xfrm>
          <a:prstGeom prst="straightConnector1">
            <a:avLst/>
          </a:prstGeom>
          <a:noFill/>
          <a:ln w="57150" cap="flat">
            <a:solidFill>
              <a:srgbClr val="000000">
                <a:alpha val="14901"/>
              </a:srgbClr>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bg>
      <p:bgPr>
        <a:solidFill>
          <a:schemeClr val="dk2"/>
        </a:solidFill>
        <a:effectLst/>
      </p:bgPr>
    </p:bg>
    <p:spTree>
      <p:nvGrpSpPr>
        <p:cNvPr id="1" name="Shape 3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lt1"/>
              </a:buClr>
              <a:buSzPct val="100000"/>
              <a:buNone/>
              <a:defRPr sz="3600" b="1">
                <a:solidFill>
                  <a:schemeClr val="lt1"/>
                </a:solidFill>
              </a:defRPr>
            </a:lvl1pPr>
            <a:lvl2pPr marL="0" indent="228600">
              <a:buClr>
                <a:schemeClr val="lt1"/>
              </a:buClr>
              <a:buSzPct val="100000"/>
              <a:buNone/>
              <a:defRPr sz="3600" b="1">
                <a:solidFill>
                  <a:schemeClr val="lt1"/>
                </a:solidFill>
              </a:defRPr>
            </a:lvl2pPr>
            <a:lvl3pPr marL="0" indent="228600">
              <a:buClr>
                <a:schemeClr val="lt1"/>
              </a:buClr>
              <a:buSzPct val="100000"/>
              <a:buNone/>
              <a:defRPr sz="3600" b="1">
                <a:solidFill>
                  <a:schemeClr val="lt1"/>
                </a:solidFill>
              </a:defRPr>
            </a:lvl3pPr>
            <a:lvl4pPr marL="0" indent="228600">
              <a:buClr>
                <a:schemeClr val="lt1"/>
              </a:buClr>
              <a:buSzPct val="100000"/>
              <a:buNone/>
              <a:defRPr sz="3600" b="1">
                <a:solidFill>
                  <a:schemeClr val="lt1"/>
                </a:solidFill>
              </a:defRPr>
            </a:lvl4pPr>
            <a:lvl5pPr marL="0" indent="228600">
              <a:buClr>
                <a:schemeClr val="lt1"/>
              </a:buClr>
              <a:buSzPct val="100000"/>
              <a:buNone/>
              <a:defRPr sz="3600" b="1">
                <a:solidFill>
                  <a:schemeClr val="lt1"/>
                </a:solidFill>
              </a:defRPr>
            </a:lvl5pPr>
            <a:lvl6pPr marL="0" indent="228600">
              <a:buClr>
                <a:schemeClr val="lt1"/>
              </a:buClr>
              <a:buSzPct val="100000"/>
              <a:buNone/>
              <a:defRPr sz="3600" b="1">
                <a:solidFill>
                  <a:schemeClr val="lt1"/>
                </a:solidFill>
              </a:defRPr>
            </a:lvl6pPr>
            <a:lvl7pPr marL="0" indent="228600">
              <a:buClr>
                <a:schemeClr val="lt1"/>
              </a:buClr>
              <a:buSzPct val="100000"/>
              <a:buNone/>
              <a:defRPr sz="3600" b="1">
                <a:solidFill>
                  <a:schemeClr val="lt1"/>
                </a:solidFill>
              </a:defRPr>
            </a:lvl7pPr>
            <a:lvl8pPr marL="0" indent="228600">
              <a:buClr>
                <a:schemeClr val="lt1"/>
              </a:buClr>
              <a:buSzPct val="100000"/>
              <a:buNone/>
              <a:defRPr sz="3600" b="1">
                <a:solidFill>
                  <a:schemeClr val="lt1"/>
                </a:solidFill>
              </a:defRPr>
            </a:lvl8pPr>
            <a:lvl9pPr marL="0" indent="228600">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Denial-of-service_attac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image" Target="../media/image2.png"/><Relationship Id="rId4" Type="http://schemas.openxmlformats.org/officeDocument/2006/relationships/image" Target="../media/image1.gi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Telephone_tapp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ctrTitle"/>
          </p:nvPr>
        </p:nvSpPr>
        <p:spPr>
          <a:xfrm>
            <a:off x="685800" y="1867781"/>
            <a:ext cx="7772400" cy="1648800"/>
          </a:xfrm>
          <a:prstGeom prst="rect">
            <a:avLst/>
          </a:prstGeom>
        </p:spPr>
        <p:txBody>
          <a:bodyPr lIns="91425" tIns="91425" rIns="91425" bIns="91425" anchor="b" anchorCtr="0">
            <a:noAutofit/>
          </a:bodyPr>
          <a:lstStyle/>
          <a:p>
            <a:pPr>
              <a:buNone/>
            </a:pPr>
            <a:r>
              <a:rPr lang="en" sz="6000"/>
              <a:t>Bring Your Own Device (BYOD) </a:t>
            </a:r>
          </a:p>
        </p:txBody>
      </p:sp>
      <p:sp>
        <p:nvSpPr>
          <p:cNvPr id="34" name="Shape 34"/>
          <p:cNvSpPr txBox="1">
            <a:spLocks noGrp="1"/>
          </p:cNvSpPr>
          <p:nvPr>
            <p:ph type="subTitle" idx="1"/>
          </p:nvPr>
        </p:nvSpPr>
        <p:spPr>
          <a:xfrm>
            <a:off x="728525" y="3678301"/>
            <a:ext cx="7772400" cy="774300"/>
          </a:xfrm>
          <a:prstGeom prst="rect">
            <a:avLst/>
          </a:prstGeom>
        </p:spPr>
        <p:txBody>
          <a:bodyPr lIns="91425" tIns="91425" rIns="91425" bIns="91425" anchor="t" anchorCtr="0">
            <a:noAutofit/>
          </a:bodyPr>
          <a:lstStyle/>
          <a:p>
            <a:pPr>
              <a:buNone/>
            </a:pPr>
            <a:r>
              <a:rPr lang="en"/>
              <a:t>JT, Ahad, Rob, Patrick, Temuulen, Jacob</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Policies</a:t>
            </a:r>
          </a:p>
        </p:txBody>
      </p:sp>
      <p:sp>
        <p:nvSpPr>
          <p:cNvPr id="100" name="Shape 100"/>
          <p:cNvSpPr txBox="1">
            <a:spLocks noGrp="1"/>
          </p:cNvSpPr>
          <p:nvPr>
            <p:ph type="body" idx="1"/>
          </p:nvPr>
        </p:nvSpPr>
        <p:spPr>
          <a:xfrm>
            <a:off x="457200" y="1200150"/>
            <a:ext cx="8229600" cy="3742200"/>
          </a:xfrm>
          <a:prstGeom prst="rect">
            <a:avLst/>
          </a:prstGeom>
        </p:spPr>
        <p:txBody>
          <a:bodyPr lIns="91425" tIns="91425" rIns="91425" bIns="91425" anchor="t" anchorCtr="0">
            <a:noAutofit/>
          </a:bodyPr>
          <a:lstStyle/>
          <a:p>
            <a:pPr lvl="0" rtl="0">
              <a:buNone/>
            </a:pPr>
            <a:r>
              <a:rPr lang="en" sz="2800"/>
              <a:t>Wi-Fi - Receive the WPA-2 key from us, </a:t>
            </a:r>
            <a:r>
              <a:rPr lang="en" sz="2800" i="1"/>
              <a:t>do not share it</a:t>
            </a:r>
          </a:p>
          <a:p>
            <a:pPr lvl="0" rtl="0">
              <a:buNone/>
            </a:pPr>
            <a:r>
              <a:rPr lang="en" sz="2800"/>
              <a:t>Wired - All wired connections will be through the company’s VPN</a:t>
            </a:r>
          </a:p>
          <a:p>
            <a:pPr lvl="0" rtl="0">
              <a:buNone/>
            </a:pPr>
            <a:r>
              <a:rPr lang="en" sz="2800"/>
              <a:t>Be sure to keep your RFID tag with you at all times</a:t>
            </a:r>
          </a:p>
          <a:p>
            <a:pPr lvl="0" rtl="0">
              <a:buNone/>
            </a:pPr>
            <a:r>
              <a:rPr lang="en" sz="2800"/>
              <a:t>Don’t mix personal and work account information</a:t>
            </a:r>
          </a:p>
          <a:p>
            <a:endParaRPr lang="en" sz="2800"/>
          </a:p>
          <a:p>
            <a:endParaRPr lang="en" sz="28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buNone/>
            </a:pPr>
            <a:r>
              <a:rPr lang="en">
                <a:solidFill>
                  <a:srgbClr val="FFFFFF"/>
                </a:solidFill>
                <a:hlinkClick r:id="rId3"/>
              </a:rPr>
              <a:t>Denial-of-service attack</a:t>
            </a:r>
            <a:r>
              <a:rPr lang="en">
                <a:solidFill>
                  <a:srgbClr val="FFFFFF"/>
                </a:solidFill>
              </a:rPr>
              <a:t> </a:t>
            </a:r>
          </a:p>
        </p:txBody>
      </p:sp>
      <p:sp>
        <p:nvSpPr>
          <p:cNvPr id="40" name="Shape 40"/>
          <p:cNvSpPr txBox="1"/>
          <p:nvPr/>
        </p:nvSpPr>
        <p:spPr>
          <a:xfrm>
            <a:off x="378700" y="1191500"/>
            <a:ext cx="4310400" cy="3685199"/>
          </a:xfrm>
          <a:prstGeom prst="rect">
            <a:avLst/>
          </a:prstGeom>
        </p:spPr>
        <p:txBody>
          <a:bodyPr lIns="91425" tIns="91425" rIns="91425" bIns="91425" anchor="t" anchorCtr="0">
            <a:noAutofit/>
          </a:bodyPr>
          <a:lstStyle/>
          <a:p>
            <a:pPr lvl="0" rtl="0">
              <a:spcBef>
                <a:spcPts val="600"/>
              </a:spcBef>
              <a:buClr>
                <a:schemeClr val="dk1"/>
              </a:buClr>
              <a:buSzPct val="55000"/>
              <a:buFont typeface="Arial"/>
              <a:buNone/>
            </a:pPr>
            <a:r>
              <a:rPr lang="en" sz="2000" u="sng">
                <a:solidFill>
                  <a:schemeClr val="dk1"/>
                </a:solidFill>
              </a:rPr>
              <a:t>How to prevent it:</a:t>
            </a:r>
            <a:r>
              <a:rPr lang="en" sz="2000">
                <a:solidFill>
                  <a:schemeClr val="dk1"/>
                </a:solidFill>
              </a:rPr>
              <a:t> </a:t>
            </a:r>
          </a:p>
          <a:p>
            <a:pPr lvl="0" rtl="0">
              <a:spcBef>
                <a:spcPts val="600"/>
              </a:spcBef>
              <a:buNone/>
            </a:pPr>
            <a:r>
              <a:rPr lang="en" sz="2000">
                <a:solidFill>
                  <a:schemeClr val="dk1"/>
                </a:solidFill>
              </a:rPr>
              <a:t>use of SYN cookies which may be used to limit any overflow of traffic from a certain TCP/IP address</a:t>
            </a:r>
          </a:p>
          <a:p>
            <a:pPr lvl="0" rtl="0">
              <a:spcBef>
                <a:spcPts val="600"/>
              </a:spcBef>
              <a:buNone/>
            </a:pPr>
            <a:r>
              <a:rPr lang="en" sz="2000">
                <a:solidFill>
                  <a:schemeClr val="dk1"/>
                </a:solidFill>
              </a:rPr>
              <a:t>Packet filtering</a:t>
            </a:r>
          </a:p>
          <a:p>
            <a:pPr lvl="0" rtl="0">
              <a:spcBef>
                <a:spcPts val="600"/>
              </a:spcBef>
              <a:buNone/>
            </a:pPr>
            <a:r>
              <a:rPr lang="en" sz="2000">
                <a:solidFill>
                  <a:schemeClr val="dk1"/>
                </a:solidFill>
              </a:rPr>
              <a:t>Blacklist certain IP’s</a:t>
            </a:r>
          </a:p>
        </p:txBody>
      </p:sp>
      <p:pic>
        <p:nvPicPr>
          <p:cNvPr id="41" name="Shape 41"/>
          <p:cNvPicPr preferRelativeResize="0"/>
          <p:nvPr/>
        </p:nvPicPr>
        <p:blipFill>
          <a:blip r:embed="rId4"/>
          <a:stretch>
            <a:fillRect/>
          </a:stretch>
        </p:blipFill>
        <p:spPr>
          <a:xfrm>
            <a:off x="4738087" y="1717600"/>
            <a:ext cx="4212125" cy="3159099"/>
          </a:xfrm>
          <a:prstGeom prst="rect">
            <a:avLst/>
          </a:prstGeom>
        </p:spPr>
      </p:pic>
      <p:pic>
        <p:nvPicPr>
          <p:cNvPr id="42" name="Shape 42"/>
          <p:cNvPicPr preferRelativeResize="0"/>
          <p:nvPr/>
        </p:nvPicPr>
        <p:blipFill>
          <a:blip r:embed="rId5" cstate="email">
            <a:extLst>
              <a:ext uri="{28A0092B-C50C-407E-A947-70E740481C1C}">
                <a14:useLocalDpi xmlns:a14="http://schemas.microsoft.com/office/drawing/2010/main"/>
              </a:ext>
            </a:extLst>
          </a:blip>
          <a:stretch>
            <a:fillRect/>
          </a:stretch>
        </p:blipFill>
        <p:spPr>
          <a:xfrm>
            <a:off x="6449360" y="2598625"/>
            <a:ext cx="789574" cy="444499"/>
          </a:xfrm>
          <a:prstGeom prst="rect">
            <a:avLst/>
          </a:prstGeom>
        </p:spPr>
      </p:pic>
      <p:pic>
        <p:nvPicPr>
          <p:cNvPr id="43" name="Shape 43"/>
          <p:cNvPicPr preferRelativeResize="0"/>
          <p:nvPr/>
        </p:nvPicPr>
        <p:blipFill>
          <a:blip r:embed="rId6"/>
          <a:stretch>
            <a:fillRect/>
          </a:stretch>
        </p:blipFill>
        <p:spPr>
          <a:xfrm>
            <a:off x="1505200" y="3714650"/>
            <a:ext cx="2057400" cy="1162050"/>
          </a:xfrm>
          <a:prstGeom prst="rect">
            <a:avLst/>
          </a:prstGeom>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Application Layer Attack </a:t>
            </a:r>
          </a:p>
        </p:txBody>
      </p:sp>
      <p:sp>
        <p:nvSpPr>
          <p:cNvPr id="49" name="Shape 49"/>
          <p:cNvSpPr txBox="1">
            <a:spLocks noGrp="1"/>
          </p:cNvSpPr>
          <p:nvPr>
            <p:ph type="body" idx="1"/>
          </p:nvPr>
        </p:nvSpPr>
        <p:spPr>
          <a:xfrm>
            <a:off x="217625" y="1272700"/>
            <a:ext cx="3685199" cy="3725699"/>
          </a:xfrm>
          <a:prstGeom prst="rect">
            <a:avLst/>
          </a:prstGeom>
        </p:spPr>
        <p:txBody>
          <a:bodyPr lIns="91425" tIns="91425" rIns="91425" bIns="91425" anchor="t" anchorCtr="0">
            <a:noAutofit/>
          </a:bodyPr>
          <a:lstStyle/>
          <a:p>
            <a:pPr lvl="0" rtl="0">
              <a:buNone/>
            </a:pPr>
            <a:r>
              <a:rPr lang="en" sz="2000"/>
              <a:t>
Attacks the application layer (web server, web application, etc) by overloading requests </a:t>
            </a:r>
          </a:p>
          <a:p>
            <a:endParaRPr lang="en" sz="2000"/>
          </a:p>
          <a:p>
            <a:pPr lvl="0" rtl="0">
              <a:buNone/>
            </a:pPr>
            <a:r>
              <a:rPr lang="en" sz="2000" u="sng"/>
              <a:t>How to prevent:</a:t>
            </a:r>
            <a:r>
              <a:rPr lang="en" sz="2000" b="1"/>
              <a:t> </a:t>
            </a:r>
            <a:r>
              <a:rPr lang="en" sz="2000"/>
              <a:t>Distinguish human traffic from bot traffic to detect attacks (monitor for unusual traffic) </a:t>
            </a:r>
          </a:p>
          <a:p>
            <a:endParaRPr lang="en" sz="2000"/>
          </a:p>
          <a:p>
            <a:endParaRPr lang="en" sz="2000"/>
          </a:p>
        </p:txBody>
      </p:sp>
      <p:pic>
        <p:nvPicPr>
          <p:cNvPr id="50" name="Shape 50"/>
          <p:cNvPicPr preferRelativeResize="0"/>
          <p:nvPr/>
        </p:nvPicPr>
        <p:blipFill>
          <a:blip r:embed="rId3"/>
          <a:stretch>
            <a:fillRect/>
          </a:stretch>
        </p:blipFill>
        <p:spPr>
          <a:xfrm rot="10800000">
            <a:off x="7258050" y="0"/>
            <a:ext cx="1428750" cy="1466850"/>
          </a:xfrm>
          <a:prstGeom prst="rect">
            <a:avLst/>
          </a:prstGeom>
        </p:spPr>
      </p:pic>
      <p:pic>
        <p:nvPicPr>
          <p:cNvPr id="51" name="Shape 51"/>
          <p:cNvPicPr preferRelativeResize="0"/>
          <p:nvPr/>
        </p:nvPicPr>
        <p:blipFill>
          <a:blip r:embed="rId4" cstate="email">
            <a:extLst>
              <a:ext uri="{28A0092B-C50C-407E-A947-70E740481C1C}">
                <a14:useLocalDpi xmlns:a14="http://schemas.microsoft.com/office/drawing/2010/main"/>
              </a:ext>
            </a:extLst>
          </a:blip>
          <a:stretch>
            <a:fillRect/>
          </a:stretch>
        </p:blipFill>
        <p:spPr>
          <a:xfrm>
            <a:off x="4027350" y="1596000"/>
            <a:ext cx="5116650" cy="3349875"/>
          </a:xfrm>
          <a:prstGeom prst="rect">
            <a:avLst/>
          </a:prstGeom>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Sniffer Attack</a:t>
            </a:r>
          </a:p>
        </p:txBody>
      </p:sp>
      <p:sp>
        <p:nvSpPr>
          <p:cNvPr id="57" name="Shape 5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buClr>
                <a:schemeClr val="dk1"/>
              </a:buClr>
              <a:buSzPct val="55000"/>
              <a:buFont typeface="Arial"/>
              <a:buNone/>
            </a:pPr>
            <a:r>
              <a:rPr lang="en" sz="2000"/>
              <a:t>A </a:t>
            </a:r>
            <a:r>
              <a:rPr lang="en" sz="2000" b="1"/>
              <a:t>sniffer attack </a:t>
            </a:r>
            <a:r>
              <a:rPr lang="en" sz="2000"/>
              <a:t>is the process of listening to or the interception of data being transferred on a network.</a:t>
            </a:r>
          </a:p>
          <a:p>
            <a:pPr lvl="0" rtl="0">
              <a:buClr>
                <a:schemeClr val="dk1"/>
              </a:buClr>
              <a:buSzPct val="55000"/>
              <a:buFont typeface="Arial"/>
              <a:buNone/>
            </a:pPr>
            <a:r>
              <a:rPr lang="en" sz="2000" u="sng"/>
              <a:t>How to prevent</a:t>
            </a:r>
            <a:r>
              <a:rPr lang="en" sz="2000"/>
              <a:t>: Encryption or Secure Protocols.</a:t>
            </a:r>
          </a:p>
          <a:p>
            <a:endParaRPr lang="en" sz="2000"/>
          </a:p>
        </p:txBody>
      </p:sp>
      <p:pic>
        <p:nvPicPr>
          <p:cNvPr id="58" name="Shape 58"/>
          <p:cNvPicPr preferRelativeResize="0"/>
          <p:nvPr/>
        </p:nvPicPr>
        <p:blipFill>
          <a:blip r:embed="rId3" cstate="email">
            <a:extLst>
              <a:ext uri="{28A0092B-C50C-407E-A947-70E740481C1C}">
                <a14:useLocalDpi xmlns:a14="http://schemas.microsoft.com/office/drawing/2010/main"/>
              </a:ext>
            </a:extLst>
          </a:blip>
          <a:stretch>
            <a:fillRect/>
          </a:stretch>
        </p:blipFill>
        <p:spPr>
          <a:xfrm>
            <a:off x="275800" y="2416400"/>
            <a:ext cx="3222218" cy="2706675"/>
          </a:xfrm>
          <a:prstGeom prst="rect">
            <a:avLst/>
          </a:prstGeom>
          <a:noFill/>
          <a:ln>
            <a:noFill/>
          </a:ln>
        </p:spPr>
      </p:pic>
      <p:pic>
        <p:nvPicPr>
          <p:cNvPr id="59" name="Shape 59"/>
          <p:cNvPicPr preferRelativeResize="0"/>
          <p:nvPr/>
        </p:nvPicPr>
        <p:blipFill>
          <a:blip r:embed="rId4" cstate="email">
            <a:extLst>
              <a:ext uri="{28A0092B-C50C-407E-A947-70E740481C1C}">
                <a14:useLocalDpi xmlns:a14="http://schemas.microsoft.com/office/drawing/2010/main"/>
              </a:ext>
            </a:extLst>
          </a:blip>
          <a:stretch>
            <a:fillRect/>
          </a:stretch>
        </p:blipFill>
        <p:spPr>
          <a:xfrm>
            <a:off x="4156075" y="2416400"/>
            <a:ext cx="4952024" cy="260189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solidFill>
                  <a:srgbClr val="FFFFFF"/>
                </a:solidFill>
              </a:rPr>
              <a:t>W</a:t>
            </a:r>
            <a:r>
              <a:rPr lang="en">
                <a:solidFill>
                  <a:srgbClr val="FFFFFF"/>
                </a:solidFill>
                <a:hlinkClick r:id="rId3"/>
              </a:rPr>
              <a:t>iretapping</a:t>
            </a:r>
            <a:r>
              <a:rPr lang="en">
                <a:solidFill>
                  <a:srgbClr val="FFFFFF"/>
                </a:solidFill>
              </a:rPr>
              <a:t> </a:t>
            </a:r>
          </a:p>
        </p:txBody>
      </p:sp>
      <p:sp>
        <p:nvSpPr>
          <p:cNvPr id="65" name="Shape 65"/>
          <p:cNvSpPr txBox="1">
            <a:spLocks noGrp="1"/>
          </p:cNvSpPr>
          <p:nvPr>
            <p:ph type="body" idx="1"/>
          </p:nvPr>
        </p:nvSpPr>
        <p:spPr>
          <a:xfrm>
            <a:off x="457200" y="1200150"/>
            <a:ext cx="4087799" cy="3725699"/>
          </a:xfrm>
          <a:prstGeom prst="rect">
            <a:avLst/>
          </a:prstGeom>
        </p:spPr>
        <p:txBody>
          <a:bodyPr lIns="91425" tIns="91425" rIns="91425" bIns="91425" anchor="t" anchorCtr="0">
            <a:noAutofit/>
          </a:bodyPr>
          <a:lstStyle/>
          <a:p>
            <a:pPr lvl="0" rtl="0">
              <a:buClr>
                <a:schemeClr val="dk1"/>
              </a:buClr>
              <a:buSzPct val="61111"/>
              <a:buFont typeface="Arial"/>
              <a:buNone/>
            </a:pPr>
            <a:r>
              <a:rPr lang="en" sz="1800" u="sng"/>
              <a:t>How to prevent it:</a:t>
            </a:r>
            <a:r>
              <a:rPr lang="en" sz="1800"/>
              <a:t> </a:t>
            </a:r>
          </a:p>
          <a:p>
            <a:pPr lvl="0" rtl="0">
              <a:buClr>
                <a:schemeClr val="dk1"/>
              </a:buClr>
              <a:buSzPct val="61111"/>
              <a:buFont typeface="Arial"/>
              <a:buNone/>
            </a:pPr>
            <a:r>
              <a:rPr lang="en" sz="1800"/>
              <a:t>Company wide VPN </a:t>
            </a:r>
          </a:p>
          <a:p>
            <a:endParaRPr lang="en" sz="1800"/>
          </a:p>
          <a:p>
            <a:pPr lvl="0" rtl="0">
              <a:buClr>
                <a:schemeClr val="dk1"/>
              </a:buClr>
              <a:buSzPct val="61111"/>
              <a:buFont typeface="Arial"/>
              <a:buNone/>
            </a:pPr>
            <a:r>
              <a:rPr lang="en" sz="1800"/>
              <a:t>Promoting use of Tor at home for work</a:t>
            </a:r>
          </a:p>
          <a:p>
            <a:endParaRPr lang="en" sz="1800"/>
          </a:p>
          <a:p>
            <a:pPr lvl="0" rtl="0">
              <a:buClr>
                <a:schemeClr val="dk1"/>
              </a:buClr>
              <a:buSzPct val="61111"/>
              <a:buFont typeface="Arial"/>
              <a:buNone/>
            </a:pPr>
            <a:r>
              <a:rPr lang="en" sz="1800"/>
              <a:t>“Sweeps” for bugs</a:t>
            </a:r>
          </a:p>
          <a:p>
            <a:endParaRPr lang="en" sz="1800"/>
          </a:p>
        </p:txBody>
      </p:sp>
      <p:pic>
        <p:nvPicPr>
          <p:cNvPr id="66" name="Shape 66"/>
          <p:cNvPicPr preferRelativeResize="0"/>
          <p:nvPr/>
        </p:nvPicPr>
        <p:blipFill>
          <a:blip r:embed="rId4" cstate="email">
            <a:extLst>
              <a:ext uri="{28A0092B-C50C-407E-A947-70E740481C1C}">
                <a14:useLocalDpi xmlns:a14="http://schemas.microsoft.com/office/drawing/2010/main"/>
              </a:ext>
            </a:extLst>
          </a:blip>
          <a:stretch>
            <a:fillRect/>
          </a:stretch>
        </p:blipFill>
        <p:spPr>
          <a:xfrm>
            <a:off x="4945950" y="1200150"/>
            <a:ext cx="2903399" cy="3912324"/>
          </a:xfrm>
          <a:prstGeom prst="rect">
            <a:avLst/>
          </a:prstGeom>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Exploit/Zero-Day Attack</a:t>
            </a:r>
          </a:p>
        </p:txBody>
      </p:sp>
      <p:sp>
        <p:nvSpPr>
          <p:cNvPr id="72" name="Shape 72"/>
          <p:cNvSpPr txBox="1">
            <a:spLocks noGrp="1"/>
          </p:cNvSpPr>
          <p:nvPr>
            <p:ph type="body" idx="1"/>
          </p:nvPr>
        </p:nvSpPr>
        <p:spPr>
          <a:xfrm>
            <a:off x="457200" y="1063375"/>
            <a:ext cx="8166300" cy="2070899"/>
          </a:xfrm>
          <a:prstGeom prst="rect">
            <a:avLst/>
          </a:prstGeom>
        </p:spPr>
        <p:txBody>
          <a:bodyPr lIns="91425" tIns="91425" rIns="91425" bIns="91425" anchor="t" anchorCtr="0">
            <a:noAutofit/>
          </a:bodyPr>
          <a:lstStyle/>
          <a:p>
            <a:pPr lvl="0" algn="ctr" rtl="0">
              <a:lnSpc>
                <a:spcPct val="115000"/>
              </a:lnSpc>
              <a:buNone/>
            </a:pPr>
            <a:r>
              <a:rPr lang="en" sz="2000"/>
              <a:t>Exploits a previously unknown vulnerability </a:t>
            </a:r>
          </a:p>
          <a:p>
            <a:pPr lvl="0" algn="ctr" rtl="0">
              <a:lnSpc>
                <a:spcPct val="115000"/>
              </a:lnSpc>
              <a:buNone/>
            </a:pPr>
            <a:r>
              <a:rPr lang="en" sz="2000" u="sng"/>
              <a:t>How to prevent it:</a:t>
            </a:r>
          </a:p>
          <a:p>
            <a:pPr lvl="0" algn="ctr" rtl="0">
              <a:lnSpc>
                <a:spcPct val="115000"/>
              </a:lnSpc>
              <a:buNone/>
            </a:pPr>
            <a:r>
              <a:rPr lang="en" sz="2000"/>
              <a:t>Block old exploitation techniques</a:t>
            </a:r>
          </a:p>
        </p:txBody>
      </p:sp>
      <p:pic>
        <p:nvPicPr>
          <p:cNvPr id="73" name="Shape 73"/>
          <p:cNvPicPr preferRelativeResize="0"/>
          <p:nvPr/>
        </p:nvPicPr>
        <p:blipFill>
          <a:blip r:embed="rId3"/>
          <a:stretch>
            <a:fillRect/>
          </a:stretch>
        </p:blipFill>
        <p:spPr>
          <a:xfrm>
            <a:off x="1679325" y="2667350"/>
            <a:ext cx="5722050" cy="2233875"/>
          </a:xfrm>
          <a:prstGeom prst="rect">
            <a:avLst/>
          </a:prstGeom>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Close-In Attack </a:t>
            </a:r>
          </a:p>
        </p:txBody>
      </p:sp>
      <p:sp>
        <p:nvSpPr>
          <p:cNvPr id="79" name="Shape 79"/>
          <p:cNvSpPr txBox="1">
            <a:spLocks noGrp="1"/>
          </p:cNvSpPr>
          <p:nvPr>
            <p:ph type="body" idx="1"/>
          </p:nvPr>
        </p:nvSpPr>
        <p:spPr>
          <a:xfrm>
            <a:off x="457200" y="1200150"/>
            <a:ext cx="4230299" cy="3725699"/>
          </a:xfrm>
          <a:prstGeom prst="rect">
            <a:avLst/>
          </a:prstGeom>
        </p:spPr>
        <p:txBody>
          <a:bodyPr lIns="91425" tIns="91425" rIns="91425" bIns="91425" anchor="t" anchorCtr="0">
            <a:noAutofit/>
          </a:bodyPr>
          <a:lstStyle/>
          <a:p>
            <a:pPr lvl="0" rtl="0">
              <a:buNone/>
            </a:pPr>
            <a:r>
              <a:rPr lang="en" sz="2300"/>
              <a:t>A</a:t>
            </a:r>
            <a:r>
              <a:rPr lang="en" sz="2300" b="1"/>
              <a:t> close-in attack </a:t>
            </a:r>
            <a:r>
              <a:rPr lang="en" sz="2300"/>
              <a:t>involves someone attempting to get physically close to network components</a:t>
            </a:r>
          </a:p>
          <a:p>
            <a:pPr lvl="0" rtl="0">
              <a:buNone/>
            </a:pPr>
            <a:r>
              <a:rPr lang="en" sz="2300" u="sng"/>
              <a:t>How to prevent it:</a:t>
            </a:r>
          </a:p>
          <a:p>
            <a:pPr lvl="0" rtl="0">
              <a:buNone/>
            </a:pPr>
            <a:r>
              <a:rPr lang="en" sz="2300"/>
              <a:t>Limit movement through critical network areas</a:t>
            </a:r>
          </a:p>
          <a:p>
            <a:pPr lvl="0" rtl="0">
              <a:buNone/>
            </a:pPr>
            <a:r>
              <a:rPr lang="en" sz="2300"/>
              <a:t>Track the source of the attack</a:t>
            </a:r>
          </a:p>
        </p:txBody>
      </p:sp>
      <p:pic>
        <p:nvPicPr>
          <p:cNvPr id="80" name="Shape 80"/>
          <p:cNvPicPr preferRelativeResize="0"/>
          <p:nvPr/>
        </p:nvPicPr>
        <p:blipFill>
          <a:blip r:embed="rId3" cstate="email">
            <a:extLst>
              <a:ext uri="{28A0092B-C50C-407E-A947-70E740481C1C}">
                <a14:useLocalDpi xmlns:a14="http://schemas.microsoft.com/office/drawing/2010/main"/>
              </a:ext>
            </a:extLst>
          </a:blip>
          <a:stretch>
            <a:fillRect/>
          </a:stretch>
        </p:blipFill>
        <p:spPr>
          <a:xfrm>
            <a:off x="4932250" y="1601012"/>
            <a:ext cx="4130251" cy="2923975"/>
          </a:xfrm>
          <a:prstGeom prst="rect">
            <a:avLst/>
          </a:prstGeom>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Insider Attack </a:t>
            </a:r>
          </a:p>
        </p:txBody>
      </p:sp>
      <p:sp>
        <p:nvSpPr>
          <p:cNvPr id="86" name="Shape 86"/>
          <p:cNvSpPr txBox="1">
            <a:spLocks noGrp="1"/>
          </p:cNvSpPr>
          <p:nvPr>
            <p:ph type="body" idx="1"/>
          </p:nvPr>
        </p:nvSpPr>
        <p:spPr>
          <a:xfrm>
            <a:off x="457200" y="1200150"/>
            <a:ext cx="4122299" cy="3725699"/>
          </a:xfrm>
          <a:prstGeom prst="rect">
            <a:avLst/>
          </a:prstGeom>
        </p:spPr>
        <p:txBody>
          <a:bodyPr lIns="91425" tIns="91425" rIns="91425" bIns="91425" anchor="t" anchorCtr="0">
            <a:noAutofit/>
          </a:bodyPr>
          <a:lstStyle/>
          <a:p>
            <a:pPr lvl="0" rtl="0">
              <a:buClr>
                <a:schemeClr val="dk1"/>
              </a:buClr>
              <a:buSzPct val="55000"/>
              <a:buFont typeface="Arial"/>
              <a:buNone/>
            </a:pPr>
            <a:r>
              <a:rPr lang="en" sz="2000" u="sng"/>
              <a:t>How to prevent it:</a:t>
            </a:r>
          </a:p>
          <a:p>
            <a:pPr lvl="0" rtl="0">
              <a:buClr>
                <a:schemeClr val="dk1"/>
              </a:buClr>
              <a:buSzPct val="55000"/>
              <a:buFont typeface="Arial"/>
              <a:buNone/>
            </a:pPr>
            <a:r>
              <a:rPr lang="en" sz="2000"/>
              <a:t>Disable removable devices</a:t>
            </a:r>
          </a:p>
          <a:p>
            <a:pPr lvl="0" rtl="0">
              <a:buClr>
                <a:schemeClr val="dk1"/>
              </a:buClr>
              <a:buSzPct val="55000"/>
              <a:buFont typeface="Arial"/>
              <a:buNone/>
            </a:pPr>
            <a:r>
              <a:rPr lang="en" sz="2000"/>
              <a:t>Encrypt data on portable devices</a:t>
            </a:r>
          </a:p>
          <a:p>
            <a:pPr lvl="0" rtl="0">
              <a:buClr>
                <a:schemeClr val="dk1"/>
              </a:buClr>
              <a:buSzPct val="55000"/>
              <a:buFont typeface="Arial"/>
              <a:buNone/>
            </a:pPr>
            <a:r>
              <a:rPr lang="en" sz="2000"/>
              <a:t>Segregate your network</a:t>
            </a:r>
          </a:p>
          <a:p>
            <a:pPr lvl="0" rtl="0">
              <a:buClr>
                <a:schemeClr val="dk1"/>
              </a:buClr>
              <a:buSzPct val="55000"/>
              <a:buFont typeface="Arial"/>
              <a:buNone/>
            </a:pPr>
            <a:r>
              <a:rPr lang="en" sz="2000"/>
              <a:t>Keep your employees happy</a:t>
            </a:r>
          </a:p>
        </p:txBody>
      </p:sp>
      <p:pic>
        <p:nvPicPr>
          <p:cNvPr id="87" name="Shape 87"/>
          <p:cNvPicPr preferRelativeResize="0"/>
          <p:nvPr/>
        </p:nvPicPr>
        <p:blipFill>
          <a:blip r:embed="rId3" cstate="email">
            <a:extLst>
              <a:ext uri="{28A0092B-C50C-407E-A947-70E740481C1C}">
                <a14:useLocalDpi xmlns:a14="http://schemas.microsoft.com/office/drawing/2010/main"/>
              </a:ext>
            </a:extLst>
          </a:blip>
          <a:stretch>
            <a:fillRect/>
          </a:stretch>
        </p:blipFill>
        <p:spPr>
          <a:xfrm rot="1">
            <a:off x="4635675" y="1596824"/>
            <a:ext cx="4377974" cy="2673674"/>
          </a:xfrm>
          <a:prstGeom prst="rect">
            <a:avLst/>
          </a:prstGeom>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buNone/>
            </a:pPr>
            <a:r>
              <a:rPr lang="en"/>
              <a:t>Data Modification </a:t>
            </a:r>
          </a:p>
        </p:txBody>
      </p:sp>
      <p:sp>
        <p:nvSpPr>
          <p:cNvPr id="93" name="Shape 93"/>
          <p:cNvSpPr txBox="1">
            <a:spLocks noGrp="1"/>
          </p:cNvSpPr>
          <p:nvPr>
            <p:ph type="body" idx="1"/>
          </p:nvPr>
        </p:nvSpPr>
        <p:spPr>
          <a:xfrm>
            <a:off x="503400" y="1561625"/>
            <a:ext cx="8137199" cy="1183499"/>
          </a:xfrm>
          <a:prstGeom prst="rect">
            <a:avLst/>
          </a:prstGeom>
        </p:spPr>
        <p:txBody>
          <a:bodyPr lIns="91425" tIns="91425" rIns="91425" bIns="91425" anchor="t" anchorCtr="0">
            <a:noAutofit/>
          </a:bodyPr>
          <a:lstStyle/>
          <a:p>
            <a:pPr lvl="0" rtl="0">
              <a:buClr>
                <a:schemeClr val="dk1"/>
              </a:buClr>
              <a:buSzPct val="45833"/>
              <a:buFont typeface="Arial"/>
              <a:buNone/>
            </a:pPr>
            <a:r>
              <a:rPr lang="en" sz="2400" u="sng"/>
              <a:t>How to prevent it:</a:t>
            </a:r>
            <a:r>
              <a:rPr lang="en" sz="2400"/>
              <a:t> encrypting data or creating a vpn to disallow outside attacks</a:t>
            </a:r>
          </a:p>
        </p:txBody>
      </p:sp>
      <p:pic>
        <p:nvPicPr>
          <p:cNvPr id="94" name="Shape 94"/>
          <p:cNvPicPr preferRelativeResize="0"/>
          <p:nvPr/>
        </p:nvPicPr>
        <p:blipFill>
          <a:blip r:embed="rId3" cstate="email">
            <a:extLst>
              <a:ext uri="{28A0092B-C50C-407E-A947-70E740481C1C}">
                <a14:useLocalDpi xmlns:a14="http://schemas.microsoft.com/office/drawing/2010/main"/>
              </a:ext>
            </a:extLst>
          </a:blip>
          <a:stretch>
            <a:fillRect/>
          </a:stretch>
        </p:blipFill>
        <p:spPr>
          <a:xfrm>
            <a:off x="1759711" y="2512124"/>
            <a:ext cx="5624571" cy="2433248"/>
          </a:xfrm>
          <a:prstGeom prst="rect">
            <a:avLst/>
          </a:prstGeom>
        </p:spPr>
      </p:pic>
    </p:spTree>
  </p:cSld>
  <p:clrMapOvr>
    <a:masterClrMapping/>
  </p:clrMapOvr>
  <p:transition spd="slow">
    <p:cut/>
  </p:transition>
</p:sld>
</file>

<file path=ppt/theme/theme1.xml><?xml version="1.0" encoding="utf-8"?>
<a:theme xmlns:a="http://schemas.openxmlformats.org/drawingml/2006/main"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433</Words>
  <Application>Microsoft Office PowerPoint</Application>
  <PresentationFormat>On-screen Show (16:9)</PresentationFormat>
  <Paragraphs>51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biz</vt:lpstr>
      <vt:lpstr>Bring Your Own Device (BYOD) </vt:lpstr>
      <vt:lpstr>Denial-of-service attack </vt:lpstr>
      <vt:lpstr>Application Layer Attack </vt:lpstr>
      <vt:lpstr>Sniffer Attack</vt:lpstr>
      <vt:lpstr>Wiretapping </vt:lpstr>
      <vt:lpstr>Exploit/Zero-Day Attack</vt:lpstr>
      <vt:lpstr>Close-In Attack </vt:lpstr>
      <vt:lpstr>Insider Attack </vt:lpstr>
      <vt:lpstr>Data Modification </vt:lpstr>
      <vt:lpstr>Policies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 Your Own Device (BYOD) </dc:title>
  <cp:lastModifiedBy>Paul</cp:lastModifiedBy>
  <cp:revision>1</cp:revision>
  <dcterms:modified xsi:type="dcterms:W3CDTF">2014-04-15T01:27:29Z</dcterms:modified>
</cp:coreProperties>
</file>