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Clr>
                <a:schemeClr val="dk1"/>
              </a:buClr>
              <a:buSzPct val="91666"/>
              <a:buFont typeface="Arial"/>
              <a:buNone/>
            </a:pPr>
            <a:r>
              <a:rPr sz="1200" lang="en">
                <a:solidFill>
                  <a:schemeClr val="dk2"/>
                </a:solidFill>
              </a:rPr>
              <a:t>- Threat from a group of hackers trying to get information-- not unintelligent computers. They are often skilled.</a:t>
            </a:r>
          </a:p>
          <a:p>
            <a:pPr rtl="0" lvl="0">
              <a:spcBef>
                <a:spcPts val="600"/>
              </a:spcBef>
              <a:buClr>
                <a:schemeClr val="dk1"/>
              </a:buClr>
              <a:buSzPct val="91666"/>
              <a:buFont typeface="Arial"/>
              <a:buNone/>
            </a:pPr>
            <a:r>
              <a:rPr sz="1200" lang="en">
                <a:solidFill>
                  <a:schemeClr val="dk2"/>
                </a:solidFill>
              </a:rPr>
              <a:t>- People can use non-computer techniques to intrude-- (i.e. tapping a phone). </a:t>
            </a:r>
          </a:p>
          <a:p>
            <a:pPr rtl="0" lvl="0">
              <a:spcBef>
                <a:spcPts val="600"/>
              </a:spcBef>
              <a:buClr>
                <a:schemeClr val="dk1"/>
              </a:buClr>
              <a:buSzPct val="91666"/>
              <a:buFont typeface="Arial"/>
              <a:buNone/>
            </a:pPr>
            <a:r>
              <a:rPr sz="1200" lang="en">
                <a:solidFill>
                  <a:schemeClr val="dk2"/>
                </a:solidFill>
              </a:rPr>
              <a:t>-Also may use social engineering (like phishing) to get access to a “backdoor”.</a:t>
            </a:r>
          </a:p>
          <a:p>
            <a:pPr rtl="0" lvl="0">
              <a:spcBef>
                <a:spcPts val="600"/>
              </a:spcBef>
              <a:buClr>
                <a:schemeClr val="dk1"/>
              </a:buClr>
              <a:buSzPct val="91666"/>
              <a:buFont typeface="Arial"/>
              <a:buNone/>
            </a:pPr>
            <a:r>
              <a:rPr sz="1200" lang="en">
                <a:solidFill>
                  <a:schemeClr val="dk2"/>
                </a:solidFill>
              </a:rPr>
              <a:t>-large and unexpected flows of data, especially outbound data, to see theft is taking place</a:t>
            </a:r>
          </a:p>
          <a:p>
            <a:pPr lvl="0">
              <a:spcBef>
                <a:spcPts val="600"/>
              </a:spcBef>
              <a:buClr>
                <a:schemeClr val="dk1"/>
              </a:buClr>
              <a:buSzPct val="91666"/>
              <a:buFont typeface="Arial"/>
              <a:buNone/>
            </a:pPr>
            <a:r>
              <a:rPr sz="1200" lang="en">
                <a:solidFill>
                  <a:schemeClr val="dk2"/>
                </a:solidFill>
              </a:rPr>
              <a:t>-Persistent - usually the attack is “low and slow” and long term access is the goal.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3093234" x="0"/>
            <a:ext cy="712499" cx="8458200"/>
          </a:xfrm>
          <a:prstGeom prst="rect">
            <a:avLst/>
          </a:prstGeom>
          <a:solidFill>
            <a:schemeClr val="dk2"/>
          </a:solidFill>
          <a:ln>
            <a:noFill/>
          </a:ln>
        </p:spPr>
        <p:txBody>
          <a:bodyPr bIns="45700" rIns="91425" lIns="91425" tIns="45700" anchor="ctr" anchorCtr="0">
            <a:noAutofit/>
          </a:bodyPr>
          <a:lstStyle/>
          <a:p/>
        </p:txBody>
      </p:sp>
      <p:sp>
        <p:nvSpPr>
          <p:cNvPr id="9" name="Shape 9"/>
          <p:cNvSpPr txBox="1"/>
          <p:nvPr>
            <p:ph type="ctrTitle"/>
          </p:nvPr>
        </p:nvSpPr>
        <p:spPr>
          <a:xfrm>
            <a:off y="1300757" x="685800"/>
            <a:ext cy="1684199" cx="7772400"/>
          </a:xfrm>
          <a:prstGeom prst="rect">
            <a:avLst/>
          </a:prstGeom>
        </p:spPr>
        <p:txBody>
          <a:bodyPr bIns="91425" rIns="91425" lIns="91425" tIns="91425" anchor="b" anchorCtr="0"/>
          <a:lstStyle>
            <a:lvl1pPr indent="457200">
              <a:buClr>
                <a:schemeClr val="dk2"/>
              </a:buClr>
              <a:buSzPct val="100000"/>
              <a:defRPr sz="7200">
                <a:solidFill>
                  <a:schemeClr val="dk2"/>
                </a:solidFill>
              </a:defRPr>
            </a:lvl1pPr>
            <a:lvl2pPr indent="457200">
              <a:buClr>
                <a:schemeClr val="dk2"/>
              </a:buClr>
              <a:buSzPct val="100000"/>
              <a:defRPr sz="7200">
                <a:solidFill>
                  <a:schemeClr val="dk2"/>
                </a:solidFill>
              </a:defRPr>
            </a:lvl2pPr>
            <a:lvl3pPr indent="457200">
              <a:buClr>
                <a:schemeClr val="dk2"/>
              </a:buClr>
              <a:buSzPct val="100000"/>
              <a:defRPr sz="7200">
                <a:solidFill>
                  <a:schemeClr val="dk2"/>
                </a:solidFill>
              </a:defRPr>
            </a:lvl3pPr>
            <a:lvl4pPr indent="457200">
              <a:buClr>
                <a:schemeClr val="dk2"/>
              </a:buClr>
              <a:buSzPct val="100000"/>
              <a:defRPr sz="7200">
                <a:solidFill>
                  <a:schemeClr val="dk2"/>
                </a:solidFill>
              </a:defRPr>
            </a:lvl4pPr>
            <a:lvl5pPr indent="457200">
              <a:buClr>
                <a:schemeClr val="dk2"/>
              </a:buClr>
              <a:buSzPct val="100000"/>
              <a:defRPr sz="7200">
                <a:solidFill>
                  <a:schemeClr val="dk2"/>
                </a:solidFill>
              </a:defRPr>
            </a:lvl5pPr>
            <a:lvl6pPr indent="457200">
              <a:buClr>
                <a:schemeClr val="dk2"/>
              </a:buClr>
              <a:buSzPct val="100000"/>
              <a:defRPr sz="7200">
                <a:solidFill>
                  <a:schemeClr val="dk2"/>
                </a:solidFill>
              </a:defRPr>
            </a:lvl6pPr>
            <a:lvl7pPr indent="457200">
              <a:buClr>
                <a:schemeClr val="dk2"/>
              </a:buClr>
              <a:buSzPct val="100000"/>
              <a:defRPr sz="7200">
                <a:solidFill>
                  <a:schemeClr val="dk2"/>
                </a:solidFill>
              </a:defRPr>
            </a:lvl7pPr>
            <a:lvl8pPr indent="457200">
              <a:buClr>
                <a:schemeClr val="dk2"/>
              </a:buClr>
              <a:buSzPct val="100000"/>
              <a:defRPr sz="7200">
                <a:solidFill>
                  <a:schemeClr val="dk2"/>
                </a:solidFill>
              </a:defRPr>
            </a:lvl8pPr>
            <a:lvl9pPr indent="457200">
              <a:buClr>
                <a:schemeClr val="dk2"/>
              </a:buClr>
              <a:buSzPct val="100000"/>
              <a:defRPr sz="7200">
                <a:solidFill>
                  <a:schemeClr val="dk2"/>
                </a:solidFill>
              </a:defRPr>
            </a:lvl9pPr>
          </a:lstStyle>
          <a:p/>
        </p:txBody>
      </p:sp>
      <p:sp>
        <p:nvSpPr>
          <p:cNvPr id="10" name="Shape 10"/>
          <p:cNvSpPr txBox="1"/>
          <p:nvPr>
            <p:ph idx="1" type="subTitle"/>
          </p:nvPr>
        </p:nvSpPr>
        <p:spPr>
          <a:xfrm>
            <a:off y="3093357" x="685800"/>
            <a:ext cy="712499" cx="7772400"/>
          </a:xfrm>
          <a:prstGeom prst="rect">
            <a:avLst/>
          </a:prstGeom>
        </p:spPr>
        <p:txBody>
          <a:bodyPr bIns="91425" rIns="91425" lIns="91425" tIns="91425" anchor="ctr" anchorCtr="0"/>
          <a:lstStyle>
            <a:lvl1pPr marL="0">
              <a:spcBef>
                <a:spcPts val="0"/>
              </a:spcBef>
              <a:buClr>
                <a:schemeClr val="lt2"/>
              </a:buClr>
              <a:buNone/>
              <a:defRPr b="1">
                <a:solidFill>
                  <a:schemeClr val="lt2"/>
                </a:solidFill>
              </a:defRPr>
            </a:lvl1pPr>
            <a:lvl2pPr indent="190500" marL="0">
              <a:spcBef>
                <a:spcPts val="0"/>
              </a:spcBef>
              <a:buClr>
                <a:schemeClr val="lt2"/>
              </a:buClr>
              <a:buSzPct val="100000"/>
              <a:buNone/>
              <a:defRPr b="1" sz="3000">
                <a:solidFill>
                  <a:schemeClr val="lt2"/>
                </a:solidFill>
              </a:defRPr>
            </a:lvl2pPr>
            <a:lvl3pPr indent="190500" marL="0">
              <a:spcBef>
                <a:spcPts val="0"/>
              </a:spcBef>
              <a:buClr>
                <a:schemeClr val="lt2"/>
              </a:buClr>
              <a:buSzPct val="100000"/>
              <a:buNone/>
              <a:defRPr b="1" sz="3000">
                <a:solidFill>
                  <a:schemeClr val="lt2"/>
                </a:solidFill>
              </a:defRPr>
            </a:lvl3pPr>
            <a:lvl4pPr indent="190500" marL="0">
              <a:spcBef>
                <a:spcPts val="0"/>
              </a:spcBef>
              <a:buClr>
                <a:schemeClr val="lt2"/>
              </a:buClr>
              <a:buSzPct val="100000"/>
              <a:buNone/>
              <a:defRPr b="1" sz="3000">
                <a:solidFill>
                  <a:schemeClr val="lt2"/>
                </a:solidFill>
              </a:defRPr>
            </a:lvl4pPr>
            <a:lvl5pPr indent="190500" marL="0">
              <a:spcBef>
                <a:spcPts val="0"/>
              </a:spcBef>
              <a:buClr>
                <a:schemeClr val="lt2"/>
              </a:buClr>
              <a:buSzPct val="100000"/>
              <a:buNone/>
              <a:defRPr b="1" sz="3000">
                <a:solidFill>
                  <a:schemeClr val="lt2"/>
                </a:solidFill>
              </a:defRPr>
            </a:lvl5pPr>
            <a:lvl6pPr indent="190500" marL="0">
              <a:spcBef>
                <a:spcPts val="0"/>
              </a:spcBef>
              <a:buClr>
                <a:schemeClr val="lt2"/>
              </a:buClr>
              <a:buSzPct val="100000"/>
              <a:buNone/>
              <a:defRPr b="1" sz="3000">
                <a:solidFill>
                  <a:schemeClr val="lt2"/>
                </a:solidFill>
              </a:defRPr>
            </a:lvl6pPr>
            <a:lvl7pPr indent="190500" marL="0">
              <a:spcBef>
                <a:spcPts val="0"/>
              </a:spcBef>
              <a:buClr>
                <a:schemeClr val="lt2"/>
              </a:buClr>
              <a:buSzPct val="100000"/>
              <a:buNone/>
              <a:defRPr b="1" sz="3000">
                <a:solidFill>
                  <a:schemeClr val="lt2"/>
                </a:solidFill>
              </a:defRPr>
            </a:lvl7pPr>
            <a:lvl8pPr indent="190500" marL="0">
              <a:spcBef>
                <a:spcPts val="0"/>
              </a:spcBef>
              <a:buClr>
                <a:schemeClr val="lt2"/>
              </a:buClr>
              <a:buSzPct val="100000"/>
              <a:buNone/>
              <a:defRPr b="1" sz="3000">
                <a:solidFill>
                  <a:schemeClr val="lt2"/>
                </a:solidFill>
              </a:defRPr>
            </a:lvl8pPr>
            <a:lvl9pPr indent="190500" marL="0">
              <a:spcBef>
                <a:spcPts val="0"/>
              </a:spcBef>
              <a:buClr>
                <a:schemeClr val="lt2"/>
              </a:buClr>
              <a:buSzPct val="100000"/>
              <a:buNone/>
              <a:defRPr b="1" sz="30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y="0" x="0"/>
          <a:ext cy="0" cx="0"/>
          <a:chOff y="0" x="0"/>
          <a:chExt cy="0" cx="0"/>
        </a:xfrm>
      </p:grpSpPr>
      <p:sp>
        <p:nvSpPr>
          <p:cNvPr id="12" name="Shape 12"/>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p:txBody>
      </p:sp>
      <p:sp>
        <p:nvSpPr>
          <p:cNvPr id="13" name="Shape 13"/>
          <p:cNvSpPr txBox="1"/>
          <p:nvPr>
            <p:ph type="title"/>
          </p:nvPr>
        </p:nvSpPr>
        <p:spPr>
          <a:xfrm>
            <a:off y="205977" x="457200"/>
            <a:ext cy="11414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4" name="Shape 14"/>
          <p:cNvSpPr txBox="1"/>
          <p:nvPr>
            <p:ph idx="1" type="body"/>
          </p:nvPr>
        </p:nvSpPr>
        <p:spPr>
          <a:xfrm>
            <a:off y="1460499" x="457200"/>
            <a:ext cy="34652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5" name="Shape 15"/>
        <p:cNvGrpSpPr/>
        <p:nvPr/>
      </p:nvGrpSpPr>
      <p:grpSpPr>
        <a:xfrm>
          <a:off y="0" x="0"/>
          <a:ext cy="0" cx="0"/>
          <a:chOff y="0" x="0"/>
          <a:chExt cy="0" cx="0"/>
        </a:xfrm>
      </p:grpSpPr>
      <p:sp>
        <p:nvSpPr>
          <p:cNvPr id="16" name="Shape 16"/>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p:txBody>
      </p:sp>
      <p:sp>
        <p:nvSpPr>
          <p:cNvPr id="17" name="Shape 17"/>
          <p:cNvSpPr txBox="1"/>
          <p:nvPr>
            <p:ph type="title"/>
          </p:nvPr>
        </p:nvSpPr>
        <p:spPr>
          <a:xfrm>
            <a:off y="205977" x="457200"/>
            <a:ext cy="11414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8" name="Shape 18"/>
          <p:cNvSpPr txBox="1"/>
          <p:nvPr>
            <p:ph idx="1" type="body"/>
          </p:nvPr>
        </p:nvSpPr>
        <p:spPr>
          <a:xfrm>
            <a:off y="1460499" x="457200"/>
            <a:ext cy="3465299" cx="40302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9" name="Shape 19"/>
          <p:cNvSpPr txBox="1"/>
          <p:nvPr>
            <p:ph idx="2" type="body"/>
          </p:nvPr>
        </p:nvSpPr>
        <p:spPr>
          <a:xfrm>
            <a:off y="1461908" x="4656667"/>
            <a:ext cy="3465299" cx="40302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0" name="Shape 20"/>
        <p:cNvGrpSpPr/>
        <p:nvPr/>
      </p:nvGrpSpPr>
      <p:grpSpPr>
        <a:xfrm>
          <a:off y="0" x="0"/>
          <a:ext cy="0" cx="0"/>
          <a:chOff y="0" x="0"/>
          <a:chExt cy="0" cx="0"/>
        </a:xfrm>
      </p:grpSpPr>
      <p:sp>
        <p:nvSpPr>
          <p:cNvPr id="21" name="Shape 21"/>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p:txBody>
      </p:sp>
      <p:sp>
        <p:nvSpPr>
          <p:cNvPr id="22" name="Shape 22"/>
          <p:cNvSpPr txBox="1"/>
          <p:nvPr>
            <p:ph type="title"/>
          </p:nvPr>
        </p:nvSpPr>
        <p:spPr>
          <a:xfrm>
            <a:off y="205977" x="457200"/>
            <a:ext cy="11414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3" name="Shape 23"/>
        <p:cNvGrpSpPr/>
        <p:nvPr/>
      </p:nvGrpSpPr>
      <p:grpSpPr>
        <a:xfrm>
          <a:off y="0" x="0"/>
          <a:ext cy="0" cx="0"/>
          <a:chOff y="0" x="0"/>
          <a:chExt cy="0" cx="0"/>
        </a:xfrm>
      </p:grpSpPr>
      <p:sp>
        <p:nvSpPr>
          <p:cNvPr id="24" name="Shape 24"/>
          <p:cNvSpPr/>
          <p:nvPr/>
        </p:nvSpPr>
        <p:spPr>
          <a:xfrm>
            <a:off y="4406309" x="0"/>
            <a:ext cy="519599" cx="8686800"/>
          </a:xfrm>
          <a:prstGeom prst="rect">
            <a:avLst/>
          </a:prstGeom>
          <a:solidFill>
            <a:schemeClr val="dk2"/>
          </a:solidFill>
          <a:ln>
            <a:noFill/>
          </a:ln>
        </p:spPr>
        <p:txBody>
          <a:bodyPr bIns="45700" rIns="91425" lIns="91425" tIns="45700" anchor="ctr" anchorCtr="0">
            <a:noAutofit/>
          </a:bodyPr>
          <a:lstStyle/>
          <a:p/>
        </p:txBody>
      </p:sp>
      <p:sp>
        <p:nvSpPr>
          <p:cNvPr id="25" name="Shape 25"/>
          <p:cNvSpPr txBox="1"/>
          <p:nvPr>
            <p:ph idx="1" type="body"/>
          </p:nvPr>
        </p:nvSpPr>
        <p:spPr>
          <a:xfrm>
            <a:off y="4406309" x="457200"/>
            <a:ext cy="519599" cx="8229600"/>
          </a:xfrm>
          <a:prstGeom prst="rect">
            <a:avLst/>
          </a:prstGeom>
        </p:spPr>
        <p:txBody>
          <a:bodyPr bIns="91425" rIns="91425" lIns="91425" tIns="91425" anchor="ctr" anchorCtr="0"/>
          <a:lstStyle>
            <a:lvl1pPr indent="152400">
              <a:spcBef>
                <a:spcPts val="0"/>
              </a:spcBef>
              <a:buClr>
                <a:schemeClr val="lt1"/>
              </a:buClr>
              <a:buSzPct val="100000"/>
              <a:buNone/>
              <a:defRPr b="1" sz="2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6" name="Shape 2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7" x="457200"/>
            <a:ext cy="1141499" cx="8229600"/>
          </a:xfrm>
          <a:prstGeom prst="rect">
            <a:avLst/>
          </a:prstGeom>
        </p:spPr>
        <p:txBody>
          <a:bodyPr bIns="91425" rIns="91425" lIns="91425" tIns="91425" anchor="b" anchorCtr="0"/>
          <a:lstStyle>
            <a:lvl1pPr indent="304800" marL="0">
              <a:buClr>
                <a:schemeClr val="lt1"/>
              </a:buClr>
              <a:buSzPct val="100000"/>
              <a:buNone/>
              <a:defRPr b="1" sz="4800">
                <a:solidFill>
                  <a:schemeClr val="lt1"/>
                </a:solidFill>
              </a:defRPr>
            </a:lvl1pPr>
            <a:lvl2pPr indent="304800" marL="0">
              <a:buClr>
                <a:schemeClr val="lt1"/>
              </a:buClr>
              <a:buSzPct val="100000"/>
              <a:buNone/>
              <a:defRPr b="1" sz="4800">
                <a:solidFill>
                  <a:schemeClr val="lt1"/>
                </a:solidFill>
              </a:defRPr>
            </a:lvl2pPr>
            <a:lvl3pPr indent="304800" marL="0">
              <a:buClr>
                <a:schemeClr val="lt1"/>
              </a:buClr>
              <a:buSzPct val="100000"/>
              <a:buNone/>
              <a:defRPr b="1" sz="4800">
                <a:solidFill>
                  <a:schemeClr val="lt1"/>
                </a:solidFill>
              </a:defRPr>
            </a:lvl3pPr>
            <a:lvl4pPr indent="304800" marL="0">
              <a:buClr>
                <a:schemeClr val="lt1"/>
              </a:buClr>
              <a:buSzPct val="100000"/>
              <a:buNone/>
              <a:defRPr b="1" sz="4800">
                <a:solidFill>
                  <a:schemeClr val="lt1"/>
                </a:solidFill>
              </a:defRPr>
            </a:lvl4pPr>
            <a:lvl5pPr indent="304800" marL="0">
              <a:buClr>
                <a:schemeClr val="lt1"/>
              </a:buClr>
              <a:buSzPct val="100000"/>
              <a:buNone/>
              <a:defRPr b="1" sz="4800">
                <a:solidFill>
                  <a:schemeClr val="lt1"/>
                </a:solidFill>
              </a:defRPr>
            </a:lvl5pPr>
            <a:lvl6pPr indent="304800" marL="0">
              <a:buClr>
                <a:schemeClr val="lt1"/>
              </a:buClr>
              <a:buSzPct val="100000"/>
              <a:buNone/>
              <a:defRPr b="1" sz="4800">
                <a:solidFill>
                  <a:schemeClr val="lt1"/>
                </a:solidFill>
              </a:defRPr>
            </a:lvl6pPr>
            <a:lvl7pPr indent="304800" marL="0">
              <a:buClr>
                <a:schemeClr val="lt1"/>
              </a:buClr>
              <a:buSzPct val="100000"/>
              <a:buNone/>
              <a:defRPr b="1" sz="4800">
                <a:solidFill>
                  <a:schemeClr val="lt1"/>
                </a:solidFill>
              </a:defRPr>
            </a:lvl7pPr>
            <a:lvl8pPr indent="304800" marL="0">
              <a:buClr>
                <a:schemeClr val="lt1"/>
              </a:buClr>
              <a:buSzPct val="100000"/>
              <a:buNone/>
              <a:defRPr b="1" sz="4800">
                <a:solidFill>
                  <a:schemeClr val="lt1"/>
                </a:solidFill>
              </a:defRPr>
            </a:lvl8pPr>
            <a:lvl9pPr indent="304800" marL="0">
              <a:buClr>
                <a:schemeClr val="lt1"/>
              </a:buClr>
              <a:buSzPct val="100000"/>
              <a:buNone/>
              <a:defRPr b="1" sz="4800">
                <a:solidFill>
                  <a:schemeClr val="lt1"/>
                </a:solidFill>
              </a:defRPr>
            </a:lvl9pPr>
          </a:lstStyle>
          <a:p/>
        </p:txBody>
      </p:sp>
      <p:sp>
        <p:nvSpPr>
          <p:cNvPr id="6" name="Shape 6"/>
          <p:cNvSpPr txBox="1"/>
          <p:nvPr>
            <p:ph idx="1" type="body"/>
          </p:nvPr>
        </p:nvSpPr>
        <p:spPr>
          <a:xfrm>
            <a:off y="1460499" x="457200"/>
            <a:ext cy="3465299" cx="8229600"/>
          </a:xfrm>
          <a:prstGeom prst="rect">
            <a:avLst/>
          </a:prstGeom>
        </p:spPr>
        <p:txBody>
          <a:bodyPr bIns="91425" rIns="91425" lIns="91425" tIns="91425" anchor="t" anchorCtr="0"/>
          <a:lstStyle>
            <a:lvl1pPr indent="-152400" marL="342900">
              <a:spcBef>
                <a:spcPts val="600"/>
              </a:spcBef>
              <a:buClr>
                <a:schemeClr val="dk2"/>
              </a:buClr>
              <a:buSzPct val="100000"/>
              <a:defRPr sz="3000">
                <a:solidFill>
                  <a:schemeClr val="dk2"/>
                </a:solidFill>
              </a:defRPr>
            </a:lvl1pPr>
            <a:lvl2pPr indent="-133350" marL="742950">
              <a:spcBef>
                <a:spcPts val="480"/>
              </a:spcBef>
              <a:buClr>
                <a:schemeClr val="dk2"/>
              </a:buClr>
              <a:buSzPct val="100000"/>
              <a:defRPr sz="2400">
                <a:solidFill>
                  <a:schemeClr val="dk2"/>
                </a:solidFill>
              </a:defRPr>
            </a:lvl2pPr>
            <a:lvl3pPr indent="-76200" marL="1143000">
              <a:spcBef>
                <a:spcPts val="480"/>
              </a:spcBef>
              <a:buClr>
                <a:schemeClr val="dk2"/>
              </a:buClr>
              <a:buSzPct val="100000"/>
              <a:defRPr sz="2400">
                <a:solidFill>
                  <a:schemeClr val="dk2"/>
                </a:solidFill>
              </a:defRPr>
            </a:lvl3pPr>
            <a:lvl4pPr indent="-114300" marL="1600200">
              <a:spcBef>
                <a:spcPts val="360"/>
              </a:spcBef>
              <a:buClr>
                <a:schemeClr val="dk2"/>
              </a:buClr>
              <a:buSzPct val="100000"/>
              <a:defRPr sz="1800">
                <a:solidFill>
                  <a:schemeClr val="dk2"/>
                </a:solidFill>
              </a:defRPr>
            </a:lvl4pPr>
            <a:lvl5pPr indent="-114300" marL="2057400">
              <a:spcBef>
                <a:spcPts val="360"/>
              </a:spcBef>
              <a:buClr>
                <a:schemeClr val="dk2"/>
              </a:buClr>
              <a:buSzPct val="100000"/>
              <a:defRPr sz="1800">
                <a:solidFill>
                  <a:schemeClr val="dk2"/>
                </a:solidFill>
              </a:defRPr>
            </a:lvl5pPr>
            <a:lvl6pPr indent="-114300" marL="2514600">
              <a:spcBef>
                <a:spcPts val="360"/>
              </a:spcBef>
              <a:buClr>
                <a:schemeClr val="dk2"/>
              </a:buClr>
              <a:buSzPct val="100000"/>
              <a:defRPr sz="1800">
                <a:solidFill>
                  <a:schemeClr val="dk2"/>
                </a:solidFill>
              </a:defRPr>
            </a:lvl6pPr>
            <a:lvl7pPr indent="-114300" marL="2971800">
              <a:spcBef>
                <a:spcPts val="360"/>
              </a:spcBef>
              <a:buClr>
                <a:schemeClr val="dk2"/>
              </a:buClr>
              <a:buSzPct val="100000"/>
              <a:defRPr sz="1800">
                <a:solidFill>
                  <a:schemeClr val="dk2"/>
                </a:solidFill>
              </a:defRPr>
            </a:lvl7pPr>
            <a:lvl8pPr indent="-114300" marL="3429000">
              <a:spcBef>
                <a:spcPts val="360"/>
              </a:spcBef>
              <a:buClr>
                <a:schemeClr val="dk2"/>
              </a:buClr>
              <a:buSzPct val="100000"/>
              <a:defRPr sz="1800">
                <a:solidFill>
                  <a:schemeClr val="dk2"/>
                </a:solidFill>
              </a:defRPr>
            </a:lvl8pPr>
            <a:lvl9pPr indent="-114300" marL="3886200">
              <a:spcBef>
                <a:spcPts val="360"/>
              </a:spcBef>
              <a:buClr>
                <a:schemeClr val="dk2"/>
              </a:buClr>
              <a:buSzPct val="100000"/>
              <a:defRPr sz="1800">
                <a:solidFill>
                  <a:schemeClr val="dk2"/>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6.xml" Type="http://schemas.openxmlformats.org/officeDocument/2006/relationships/slideLayout" Id="rId1"/><Relationship Target="../media/image05.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2.gif" Type="http://schemas.openxmlformats.org/officeDocument/2006/relationships/image" Id="rId4"/><Relationship Target="../media/image00.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y="0" x="0"/>
          <a:ext cy="0" cx="0"/>
          <a:chOff y="0" x="0"/>
          <a:chExt cy="0" cx="0"/>
        </a:xfrm>
      </p:grpSpPr>
      <p:sp>
        <p:nvSpPr>
          <p:cNvPr id="28" name="Shape 28"/>
          <p:cNvSpPr txBox="1"/>
          <p:nvPr>
            <p:ph type="ctrTitle"/>
          </p:nvPr>
        </p:nvSpPr>
        <p:spPr>
          <a:xfrm>
            <a:off y="1300757" x="685800"/>
            <a:ext cy="1684199" cx="7772400"/>
          </a:xfrm>
          <a:prstGeom prst="rect">
            <a:avLst/>
          </a:prstGeom>
        </p:spPr>
        <p:txBody>
          <a:bodyPr bIns="91425" rIns="91425" lIns="91425" tIns="91425" anchor="b" anchorCtr="0">
            <a:noAutofit/>
          </a:bodyPr>
          <a:lstStyle/>
          <a:p>
            <a:pPr>
              <a:buNone/>
            </a:pPr>
            <a:r>
              <a:rPr sz="3600" lang="en"/>
              <a:t>IBCS Case Study - Western Heights Security Plan</a:t>
            </a:r>
          </a:p>
        </p:txBody>
      </p:sp>
      <p:sp>
        <p:nvSpPr>
          <p:cNvPr id="29" name="Shape 29"/>
          <p:cNvSpPr txBox="1"/>
          <p:nvPr>
            <p:ph idx="1" type="subTitle"/>
          </p:nvPr>
        </p:nvSpPr>
        <p:spPr>
          <a:xfrm>
            <a:off y="3093350" x="685800"/>
            <a:ext cy="712499" cx="8013899"/>
          </a:xfrm>
          <a:prstGeom prst="rect">
            <a:avLst/>
          </a:prstGeom>
        </p:spPr>
        <p:txBody>
          <a:bodyPr bIns="91425" rIns="91425" lIns="91425" tIns="91425" anchor="ctr" anchorCtr="0">
            <a:noAutofit/>
          </a:bodyPr>
          <a:lstStyle/>
          <a:p>
            <a:pPr rtl="0" lvl="0">
              <a:buNone/>
            </a:pPr>
            <a:r>
              <a:rPr sz="2500" lang="en"/>
              <a:t>Defending Against Advanced Persistent Threats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05977" x="457200"/>
            <a:ext cy="1141499" cx="8229600"/>
          </a:xfrm>
          <a:prstGeom prst="rect">
            <a:avLst/>
          </a:prstGeom>
        </p:spPr>
        <p:txBody>
          <a:bodyPr bIns="91425" rIns="91425" lIns="91425" tIns="91425" anchor="b" anchorCtr="0">
            <a:noAutofit/>
          </a:bodyPr>
          <a:lstStyle/>
          <a:p>
            <a:pPr rtl="0" lvl="0">
              <a:buNone/>
            </a:pPr>
            <a:r>
              <a:rPr sz="3600" lang="en"/>
              <a:t>Threat #3: Denial of Service (DoS)</a:t>
            </a:r>
          </a:p>
        </p:txBody>
      </p:sp>
      <p:sp>
        <p:nvSpPr>
          <p:cNvPr id="89" name="Shape 89"/>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buNone/>
            </a:pPr>
            <a:r>
              <a:rPr sz="1800" lang="en">
                <a:latin typeface="Times New Roman"/>
                <a:ea typeface="Times New Roman"/>
                <a:cs typeface="Times New Roman"/>
                <a:sym typeface="Times New Roman"/>
              </a:rPr>
              <a:t>There are multiple ways of combating DoS attacks:</a:t>
            </a:r>
          </a:p>
          <a:p>
            <a:pPr rtl="0" lvl="0">
              <a:buNone/>
            </a:pPr>
            <a:r>
              <a:rPr sz="1800" lang="en">
                <a:latin typeface="Times New Roman"/>
                <a:ea typeface="Times New Roman"/>
                <a:cs typeface="Times New Roman"/>
                <a:sym typeface="Times New Roman"/>
              </a:rPr>
              <a:t>Firewall</a:t>
            </a:r>
          </a:p>
          <a:p>
            <a:pPr rtl="0" lvl="0" indent="-317500" marL="914400">
              <a:buClr>
                <a:schemeClr val="dk2"/>
              </a:buClr>
              <a:buSzPct val="166666"/>
              <a:buFont typeface="Arial"/>
              <a:buChar char="•"/>
            </a:pPr>
            <a:r>
              <a:rPr sz="1400" lang="en">
                <a:latin typeface="Times New Roman"/>
                <a:ea typeface="Times New Roman"/>
                <a:cs typeface="Times New Roman"/>
                <a:sym typeface="Times New Roman"/>
              </a:rPr>
              <a:t>Setup rules to allow or deny protocols, ports, or IP addresses</a:t>
            </a:r>
          </a:p>
          <a:p>
            <a:pPr rtl="0" lvl="0">
              <a:buNone/>
            </a:pPr>
            <a:r>
              <a:rPr sz="1800" lang="en">
                <a:latin typeface="Times New Roman"/>
                <a:ea typeface="Times New Roman"/>
                <a:cs typeface="Times New Roman"/>
                <a:sym typeface="Times New Roman"/>
              </a:rPr>
              <a:t>Switches</a:t>
            </a:r>
          </a:p>
          <a:p>
            <a:pPr rtl="0" lvl="0" indent="-317500" marL="914400">
              <a:buClr>
                <a:schemeClr val="dk2"/>
              </a:buClr>
              <a:buSzPct val="166666"/>
              <a:buFont typeface="Arial"/>
              <a:buChar char="•"/>
            </a:pPr>
            <a:r>
              <a:rPr sz="1400" lang="en">
                <a:latin typeface="Times New Roman"/>
                <a:ea typeface="Times New Roman"/>
                <a:cs typeface="Times New Roman"/>
                <a:sym typeface="Times New Roman"/>
              </a:rPr>
              <a:t>Provides automatic and system wide rate limiting, traffic shaping, delayed binding, deep packet inspection and IP filtering</a:t>
            </a:r>
          </a:p>
          <a:p>
            <a:pPr rtl="0" lvl="0">
              <a:buNone/>
            </a:pPr>
            <a:r>
              <a:rPr sz="1800" lang="en">
                <a:latin typeface="Times New Roman"/>
                <a:ea typeface="Times New Roman"/>
                <a:cs typeface="Times New Roman"/>
                <a:sym typeface="Times New Roman"/>
              </a:rPr>
              <a:t>Blackholing</a:t>
            </a:r>
          </a:p>
          <a:p>
            <a:pPr rtl="0" lvl="0" indent="-317500" marL="914400">
              <a:buClr>
                <a:schemeClr val="dk2"/>
              </a:buClr>
              <a:buSzPct val="166666"/>
              <a:buFont typeface="Arial"/>
              <a:buChar char="•"/>
            </a:pPr>
            <a:r>
              <a:rPr sz="1400" lang="en">
                <a:latin typeface="Times New Roman"/>
                <a:ea typeface="Times New Roman"/>
                <a:cs typeface="Times New Roman"/>
                <a:sym typeface="Times New Roman"/>
              </a:rPr>
              <a:t>All traffic is sent to a “black hole” (a non-existing server)</a:t>
            </a:r>
          </a:p>
          <a:p>
            <a:pPr rtl="0" lvl="0">
              <a:buNone/>
            </a:pPr>
            <a:r>
              <a:rPr sz="1800" lang="en">
                <a:latin typeface="Times New Roman"/>
                <a:ea typeface="Times New Roman"/>
                <a:cs typeface="Times New Roman"/>
                <a:sym typeface="Times New Roman"/>
              </a:rPr>
              <a:t>Clean Pipes</a:t>
            </a:r>
          </a:p>
          <a:p>
            <a:pPr rtl="0" lvl="0" indent="-317500" marL="914400">
              <a:buClr>
                <a:schemeClr val="dk2"/>
              </a:buClr>
              <a:buSzPct val="166666"/>
              <a:buFont typeface="Arial"/>
              <a:buChar char="•"/>
            </a:pPr>
            <a:r>
              <a:rPr sz="1400" lang="en">
                <a:latin typeface="Times New Roman"/>
                <a:ea typeface="Times New Roman"/>
                <a:cs typeface="Times New Roman"/>
                <a:sym typeface="Times New Roman"/>
              </a:rPr>
              <a:t>Traffic is passed through a cleaning center through various methods such as proxies, tunnels or even direct circuits which separates bad traffic and only sends good traffic through</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05977" x="457200"/>
            <a:ext cy="1141499" cx="8229600"/>
          </a:xfrm>
          <a:prstGeom prst="rect">
            <a:avLst/>
          </a:prstGeom>
        </p:spPr>
        <p:txBody>
          <a:bodyPr bIns="91425" rIns="91425" lIns="91425" tIns="91425" anchor="b" anchorCtr="0">
            <a:noAutofit/>
          </a:bodyPr>
          <a:lstStyle/>
          <a:p>
            <a:pPr rtl="0" lvl="0">
              <a:buNone/>
            </a:pPr>
            <a:r>
              <a:rPr sz="3600" lang="en"/>
              <a:t>Threat #4: Man-in-the-middle</a:t>
            </a:r>
          </a:p>
        </p:txBody>
      </p:sp>
      <p:sp>
        <p:nvSpPr>
          <p:cNvPr id="95" name="Shape 95"/>
          <p:cNvSpPr txBox="1"/>
          <p:nvPr>
            <p:ph idx="1" type="body"/>
          </p:nvPr>
        </p:nvSpPr>
        <p:spPr>
          <a:xfrm>
            <a:off y="1460499" x="428175"/>
            <a:ext cy="3465299" cx="8229600"/>
          </a:xfrm>
          <a:prstGeom prst="rect">
            <a:avLst/>
          </a:prstGeom>
        </p:spPr>
        <p:txBody>
          <a:bodyPr bIns="91425" rIns="91425" lIns="91425" tIns="91425" anchor="t" anchorCtr="0">
            <a:noAutofit/>
          </a:bodyPr>
          <a:lstStyle/>
          <a:p>
            <a:pPr rtl="0" lvl="0">
              <a:buNone/>
            </a:pPr>
            <a:r>
              <a:rPr u="sng" b="1" sz="1400" lang="en">
                <a:solidFill>
                  <a:srgbClr val="000000"/>
                </a:solidFill>
                <a:latin typeface="Times New Roman"/>
                <a:ea typeface="Times New Roman"/>
                <a:cs typeface="Times New Roman"/>
                <a:sym typeface="Times New Roman"/>
              </a:rPr>
              <a:t>What it is:</a:t>
            </a:r>
            <a:r>
              <a:rPr b="1" sz="1400" lang="en">
                <a:solidFill>
                  <a:srgbClr val="000000"/>
                </a:solidFill>
                <a:latin typeface="Times New Roman"/>
                <a:ea typeface="Times New Roman"/>
                <a:cs typeface="Times New Roman"/>
                <a:sym typeface="Times New Roman"/>
              </a:rPr>
              <a:t> </a:t>
            </a:r>
            <a:r>
              <a:rPr sz="1400" lang="en">
                <a:solidFill>
                  <a:srgbClr val="000000"/>
                </a:solidFill>
                <a:latin typeface="Times New Roman"/>
                <a:ea typeface="Times New Roman"/>
                <a:cs typeface="Times New Roman"/>
                <a:sym typeface="Times New Roman"/>
              </a:rPr>
              <a:t>Occurs when someone between two communicating users is actively monitoring, capturing, and controlling the communication.  This can lead to stolen information (credit card info, social security, etc.) and the altering of packets.</a:t>
            </a:r>
          </a:p>
          <a:p>
            <a:pPr rtl="0" lvl="0">
              <a:buNone/>
            </a:pPr>
            <a:r>
              <a:rPr u="sng" b="1" sz="1400" lang="en">
                <a:solidFill>
                  <a:srgbClr val="000000"/>
                </a:solidFill>
                <a:latin typeface="Times New Roman"/>
                <a:ea typeface="Times New Roman"/>
                <a:cs typeface="Times New Roman"/>
                <a:sym typeface="Times New Roman"/>
              </a:rPr>
              <a:t>Prevention:</a:t>
            </a:r>
            <a:r>
              <a:rPr b="1" sz="1400" lang="en">
                <a:solidFill>
                  <a:srgbClr val="000000"/>
                </a:solidFill>
                <a:latin typeface="Times New Roman"/>
                <a:ea typeface="Times New Roman"/>
                <a:cs typeface="Times New Roman"/>
                <a:sym typeface="Times New Roman"/>
              </a:rPr>
              <a:t> </a:t>
            </a:r>
            <a:r>
              <a:rPr sz="1400" lang="en">
                <a:solidFill>
                  <a:srgbClr val="000000"/>
                </a:solidFill>
                <a:latin typeface="Times New Roman"/>
                <a:ea typeface="Times New Roman"/>
                <a:cs typeface="Times New Roman"/>
                <a:sym typeface="Times New Roman"/>
              </a:rPr>
              <a:t>HTTPS and VPNs; both use encryption to secure data.</a:t>
            </a:r>
          </a:p>
          <a:p>
            <a:r>
              <a:t/>
            </a:r>
          </a:p>
        </p:txBody>
      </p:sp>
      <p:pic>
        <p:nvPicPr>
          <p:cNvPr id="96" name="Shape 96"/>
          <p:cNvPicPr preferRelativeResize="0"/>
          <p:nvPr/>
        </p:nvPicPr>
        <p:blipFill>
          <a:blip r:embed="rId3"/>
          <a:stretch>
            <a:fillRect/>
          </a:stretch>
        </p:blipFill>
        <p:spPr>
          <a:xfrm>
            <a:off y="2633425" x="2495574"/>
            <a:ext cy="2292375" cx="3713674"/>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Threat #5: XSS Attack</a:t>
            </a:r>
          </a:p>
        </p:txBody>
      </p:sp>
      <p:sp>
        <p:nvSpPr>
          <p:cNvPr id="102" name="Shape 102"/>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lnSpc>
                <a:spcPct val="142500"/>
              </a:lnSpc>
              <a:spcBef>
                <a:spcPts val="300"/>
              </a:spcBef>
              <a:spcAft>
                <a:spcPts val="600"/>
              </a:spcAft>
              <a:buNone/>
            </a:pPr>
            <a:r>
              <a:rPr u="sng" b="1" sz="1400" lang="en">
                <a:latin typeface="Times New Roman"/>
                <a:ea typeface="Times New Roman"/>
                <a:cs typeface="Times New Roman"/>
                <a:sym typeface="Times New Roman"/>
              </a:rPr>
              <a:t>What it is</a:t>
            </a:r>
            <a:r>
              <a:rPr sz="1400" lang="en">
                <a:latin typeface="Times New Roman"/>
                <a:ea typeface="Times New Roman"/>
                <a:cs typeface="Times New Roman"/>
                <a:sym typeface="Times New Roman"/>
              </a:rPr>
              <a:t>: </a:t>
            </a:r>
            <a:r>
              <a:rPr sz="1400" lang="en">
                <a:solidFill>
                  <a:srgbClr val="333333"/>
                </a:solidFill>
                <a:latin typeface="Times New Roman"/>
                <a:ea typeface="Times New Roman"/>
                <a:cs typeface="Times New Roman"/>
                <a:sym typeface="Times New Roman"/>
              </a:rPr>
              <a:t>The attacker exploits the XSS vulnerabilities found in Web Server applications in order to inject a client-side script onto the webpage that can either point the user to a malicious website of the attacker or allow attacker to steal the user's session cookie.</a:t>
            </a:r>
          </a:p>
          <a:p>
            <a:pPr rtl="0" lvl="0">
              <a:lnSpc>
                <a:spcPct val="142500"/>
              </a:lnSpc>
              <a:spcBef>
                <a:spcPts val="300"/>
              </a:spcBef>
              <a:spcAft>
                <a:spcPts val="600"/>
              </a:spcAft>
              <a:buNone/>
            </a:pPr>
            <a:r>
              <a:rPr u="sng" b="1" sz="1400" lang="en">
                <a:solidFill>
                  <a:srgbClr val="333333"/>
                </a:solidFill>
                <a:latin typeface="Times New Roman"/>
                <a:ea typeface="Times New Roman"/>
                <a:cs typeface="Times New Roman"/>
                <a:sym typeface="Times New Roman"/>
              </a:rPr>
              <a:t>How to Prevent it:</a:t>
            </a:r>
            <a:r>
              <a:rPr sz="1400" lang="en">
                <a:solidFill>
                  <a:srgbClr val="333333"/>
                </a:solidFill>
                <a:latin typeface="Times New Roman"/>
                <a:ea typeface="Times New Roman"/>
                <a:cs typeface="Times New Roman"/>
                <a:sym typeface="Times New Roman"/>
              </a:rPr>
              <a:t> Strict rules.</a:t>
            </a:r>
          </a:p>
          <a:p>
            <a:pPr rtl="0" lvl="0">
              <a:lnSpc>
                <a:spcPct val="142500"/>
              </a:lnSpc>
              <a:spcBef>
                <a:spcPts val="300"/>
              </a:spcBef>
              <a:spcAft>
                <a:spcPts val="600"/>
              </a:spcAft>
              <a:buNone/>
            </a:pPr>
            <a:r>
              <a:rPr sz="1400" lang="en">
                <a:solidFill>
                  <a:srgbClr val="333333"/>
                </a:solidFill>
                <a:latin typeface="Times New Roman"/>
                <a:ea typeface="Times New Roman"/>
                <a:cs typeface="Times New Roman"/>
                <a:sym typeface="Times New Roman"/>
              </a:rPr>
              <a:t>1)The first rule is to never put untrusted data in the HTML script, except in allowed, protected locations.</a:t>
            </a:r>
          </a:p>
          <a:p>
            <a:pPr rtl="0" lvl="0">
              <a:lnSpc>
                <a:spcPct val="142500"/>
              </a:lnSpc>
              <a:spcBef>
                <a:spcPts val="300"/>
              </a:spcBef>
              <a:spcAft>
                <a:spcPts val="600"/>
              </a:spcAft>
              <a:buNone/>
            </a:pPr>
            <a:r>
              <a:rPr sz="1400" lang="en">
                <a:solidFill>
                  <a:srgbClr val="333333"/>
                </a:solidFill>
                <a:latin typeface="Times New Roman"/>
                <a:ea typeface="Times New Roman"/>
                <a:cs typeface="Times New Roman"/>
                <a:sym typeface="Times New Roman"/>
              </a:rPr>
              <a:t>2)Encoded data that is prevented from executable content must be used.</a:t>
            </a:r>
          </a:p>
          <a:p>
            <a:pPr rtl="0" lvl="0">
              <a:lnSpc>
                <a:spcPct val="142500"/>
              </a:lnSpc>
              <a:spcBef>
                <a:spcPts val="300"/>
              </a:spcBef>
              <a:spcAft>
                <a:spcPts val="600"/>
              </a:spcAft>
              <a:buNone/>
            </a:pPr>
            <a:r>
              <a:rPr sz="1400" lang="en">
                <a:solidFill>
                  <a:srgbClr val="333333"/>
                </a:solidFill>
                <a:latin typeface="Times New Roman"/>
                <a:ea typeface="Times New Roman"/>
                <a:cs typeface="Times New Roman"/>
                <a:sym typeface="Times New Roman"/>
              </a:rPr>
              <a:t>3)Escape all data with an ASCII value of less than 256 so that they cannot be switched out of the attribute.</a:t>
            </a:r>
          </a:p>
          <a:p>
            <a:r>
              <a:t/>
            </a:r>
          </a:p>
          <a:p>
            <a:pPr rtl="0" lvl="0">
              <a:lnSpc>
                <a:spcPct val="142500"/>
              </a:lnSpc>
              <a:spcBef>
                <a:spcPts val="300"/>
              </a:spcBef>
              <a:spcAft>
                <a:spcPts val="600"/>
              </a:spcAft>
              <a:buNone/>
            </a:pPr>
            <a:r>
              <a:rPr sz="1400" lang="en">
                <a:solidFill>
                  <a:srgbClr val="333333"/>
                </a:solidFill>
                <a:latin typeface="Times New Roman"/>
                <a:ea typeface="Times New Roman"/>
                <a:cs typeface="Times New Roman"/>
                <a:sym typeface="Times New Roman"/>
              </a:rPr>
              <a:t>These rules </a:t>
            </a:r>
            <a:r>
              <a:rPr sz="1400" lang="en">
                <a:solidFill>
                  <a:srgbClr val="333333"/>
                </a:solidFill>
                <a:latin typeface="Times New Roman"/>
                <a:ea typeface="Times New Roman"/>
                <a:cs typeface="Times New Roman"/>
                <a:sym typeface="Times New Roman"/>
              </a:rPr>
              <a:t>ensure the Western Heights website will be safe from harmful change to the existing framework.</a:t>
            </a:r>
          </a:p>
          <a:p>
            <a:r>
              <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Threat #6: Buffer Overflow Attack</a:t>
            </a:r>
          </a:p>
        </p:txBody>
      </p:sp>
      <p:sp>
        <p:nvSpPr>
          <p:cNvPr id="108" name="Shape 108"/>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latin typeface="Times New Roman"/>
                <a:ea typeface="Times New Roman"/>
                <a:cs typeface="Times New Roman"/>
                <a:sym typeface="Times New Roman"/>
              </a:rPr>
              <a:t>the victim host is provided with traffic or data that is out of their processing power</a:t>
            </a:r>
          </a:p>
          <a:p>
            <a:pPr rtl="0" lvl="1" indent="-381000" marL="914400">
              <a:buClr>
                <a:schemeClr val="dk2"/>
              </a:buClr>
              <a:buSzPct val="80000"/>
              <a:buFont typeface="Courier New"/>
              <a:buChar char="o"/>
            </a:pPr>
            <a:r>
              <a:rPr lang="en">
                <a:latin typeface="Times New Roman"/>
                <a:ea typeface="Times New Roman"/>
                <a:cs typeface="Times New Roman"/>
                <a:sym typeface="Times New Roman"/>
              </a:rPr>
              <a:t>the excess data is stored in adjacent buffers, overwriting data that could contain malicious code</a:t>
            </a:r>
          </a:p>
          <a:p>
            <a:pPr rtl="0" lvl="1" indent="-381000" marL="914400">
              <a:buClr>
                <a:schemeClr val="dk2"/>
              </a:buClr>
              <a:buSzPct val="80000"/>
              <a:buFont typeface="Courier New"/>
              <a:buChar char="o"/>
            </a:pPr>
            <a:r>
              <a:rPr lang="en">
                <a:latin typeface="Times New Roman"/>
                <a:ea typeface="Times New Roman"/>
                <a:cs typeface="Times New Roman"/>
                <a:sym typeface="Times New Roman"/>
              </a:rPr>
              <a:t>includes getting backdoor access and crashing systems</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limit incoming traffic using existing structures or proposed solutions</a:t>
            </a:r>
          </a:p>
          <a:p>
            <a:pPr rtl="0" lvl="1" indent="-381000" marL="914400">
              <a:buClr>
                <a:schemeClr val="dk2"/>
              </a:buClr>
              <a:buSzPct val="80000"/>
              <a:buFont typeface="Courier New"/>
              <a:buChar char="o"/>
            </a:pPr>
            <a:r>
              <a:rPr lang="en">
                <a:latin typeface="Times New Roman"/>
                <a:ea typeface="Times New Roman"/>
                <a:cs typeface="Times New Roman"/>
                <a:sym typeface="Times New Roman"/>
              </a:rPr>
              <a:t>canaries - </a:t>
            </a:r>
            <a:r>
              <a:rPr lang="en">
                <a:solidFill>
                  <a:schemeClr val="dk1"/>
                </a:solidFill>
                <a:latin typeface="Times New Roman"/>
                <a:ea typeface="Times New Roman"/>
                <a:cs typeface="Times New Roman"/>
                <a:sym typeface="Times New Roman"/>
              </a:rPr>
              <a:t>values that are placed between a buffer and control data on the stack; first to fail if attack present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Threat #7: Password Attack</a:t>
            </a:r>
          </a:p>
        </p:txBody>
      </p:sp>
      <p:sp>
        <p:nvSpPr>
          <p:cNvPr id="114" name="Shape 114"/>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lnSpc>
                <a:spcPct val="100000"/>
              </a:lnSpc>
              <a:buNone/>
            </a:pPr>
            <a:r>
              <a:rPr u="sng" b="1" sz="1800" lang="en">
                <a:latin typeface="Times New Roman"/>
                <a:ea typeface="Times New Roman"/>
                <a:cs typeface="Times New Roman"/>
                <a:sym typeface="Times New Roman"/>
              </a:rPr>
              <a:t>What it is:</a:t>
            </a:r>
            <a:r>
              <a:rPr sz="1800" lang="en">
                <a:latin typeface="Times New Roman"/>
                <a:ea typeface="Times New Roman"/>
                <a:cs typeface="Times New Roman"/>
                <a:sym typeface="Times New Roman"/>
              </a:rPr>
              <a:t> Maliciously determining user passwords to control their account and access private information, such as credit card numbers.</a:t>
            </a:r>
          </a:p>
          <a:p>
            <a:r>
              <a:t/>
            </a:r>
          </a:p>
          <a:p>
            <a:pPr rtl="0" lvl="0">
              <a:lnSpc>
                <a:spcPct val="100000"/>
              </a:lnSpc>
              <a:spcBef>
                <a:spcPts val="0"/>
              </a:spcBef>
              <a:buNone/>
            </a:pPr>
            <a:r>
              <a:rPr u="sng" b="1" sz="1800" lang="en">
                <a:latin typeface="Times New Roman"/>
                <a:ea typeface="Times New Roman"/>
                <a:cs typeface="Times New Roman"/>
                <a:sym typeface="Times New Roman"/>
              </a:rPr>
              <a:t>How to Prevent it:</a:t>
            </a:r>
            <a:r>
              <a:rPr sz="1800" lang="en">
                <a:latin typeface="Times New Roman"/>
                <a:ea typeface="Times New Roman"/>
                <a:cs typeface="Times New Roman"/>
                <a:sym typeface="Times New Roman"/>
              </a:rPr>
              <a:t> </a:t>
            </a:r>
            <a:r>
              <a:rPr sz="1800" lang="en">
                <a:solidFill>
                  <a:schemeClr val="dk1"/>
                </a:solidFill>
                <a:latin typeface="Times New Roman"/>
                <a:ea typeface="Times New Roman"/>
                <a:cs typeface="Times New Roman"/>
                <a:sym typeface="Times New Roman"/>
              </a:rPr>
              <a:t>Clear password policy for clients and mandatory password changing.</a:t>
            </a:r>
          </a:p>
          <a:p>
            <a:r>
              <a:t/>
            </a:r>
          </a:p>
        </p:txBody>
      </p:sp>
      <p:pic>
        <p:nvPicPr>
          <p:cNvPr id="115" name="Shape 115"/>
          <p:cNvPicPr preferRelativeResize="0"/>
          <p:nvPr/>
        </p:nvPicPr>
        <p:blipFill>
          <a:blip r:embed="rId3"/>
          <a:stretch>
            <a:fillRect/>
          </a:stretch>
        </p:blipFill>
        <p:spPr>
          <a:xfrm>
            <a:off y="2961650" x="2772175"/>
            <a:ext cy="1964150" cx="3599649"/>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Threat #8: SYN Flood</a:t>
            </a:r>
          </a:p>
        </p:txBody>
      </p:sp>
      <p:sp>
        <p:nvSpPr>
          <p:cNvPr id="121" name="Shape 121"/>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latin typeface="Times New Roman"/>
                <a:ea typeface="Times New Roman"/>
                <a:cs typeface="Times New Roman"/>
                <a:sym typeface="Times New Roman"/>
              </a:rPr>
              <a:t>Denial-of-service attack in which an attacker sends a succession of SYN requests to a target's system</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attempts to make the system unresponsive to legitimate traffic</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Solution: impose limits on the number of SYN segments that can pass through the firewall per second</a:t>
            </a:r>
          </a:p>
          <a:p>
            <a:pPr rtl="0" lvl="1" indent="-381000" marL="914400">
              <a:buClr>
                <a:schemeClr val="dk2"/>
              </a:buClr>
              <a:buSzPct val="80000"/>
              <a:buFont typeface="Courier New"/>
              <a:buChar char="o"/>
            </a:pPr>
            <a:r>
              <a:rPr lang="en">
                <a:latin typeface="Times New Roman"/>
                <a:ea typeface="Times New Roman"/>
                <a:cs typeface="Times New Roman"/>
                <a:sym typeface="Times New Roman"/>
              </a:rPr>
              <a:t>Filtering</a:t>
            </a:r>
          </a:p>
          <a:p>
            <a:pPr rtl="0" lvl="1" indent="-381000" marL="914400">
              <a:buClr>
                <a:schemeClr val="dk2"/>
              </a:buClr>
              <a:buSzPct val="80000"/>
              <a:buFont typeface="Courier New"/>
              <a:buChar char="o"/>
            </a:pPr>
            <a:r>
              <a:rPr lang="en">
                <a:latin typeface="Times New Roman"/>
                <a:ea typeface="Times New Roman"/>
                <a:cs typeface="Times New Roman"/>
                <a:sym typeface="Times New Roman"/>
              </a:rPr>
              <a:t>Increasing Backlog</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title"/>
          </p:nvPr>
        </p:nvSpPr>
        <p:spPr>
          <a:xfrm>
            <a:off y="205977" x="457200"/>
            <a:ext cy="1141499" cx="8229600"/>
          </a:xfrm>
          <a:prstGeom prst="rect">
            <a:avLst/>
          </a:prstGeom>
        </p:spPr>
        <p:txBody>
          <a:bodyPr bIns="91425" rIns="91425" lIns="91425" tIns="91425" anchor="b" anchorCtr="0">
            <a:noAutofit/>
          </a:bodyPr>
          <a:lstStyle/>
          <a:p>
            <a:pPr rtl="0" lvl="0">
              <a:buNone/>
            </a:pPr>
            <a:r>
              <a:rPr sz="3600" lang="en"/>
              <a:t>Existing Security Structures</a:t>
            </a:r>
          </a:p>
        </p:txBody>
      </p:sp>
      <p:sp>
        <p:nvSpPr>
          <p:cNvPr id="127" name="Shape 127"/>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lnSpc>
                <a:spcPct val="100000"/>
              </a:lnSpc>
              <a:buNone/>
            </a:pPr>
            <a:r>
              <a:rPr u="sng" b="1" sz="1400" lang="en">
                <a:latin typeface="Times New Roman"/>
                <a:ea typeface="Times New Roman"/>
                <a:cs typeface="Times New Roman"/>
                <a:sym typeface="Times New Roman"/>
              </a:rPr>
              <a:t>Proxy Servers:</a:t>
            </a:r>
            <a:r>
              <a:rPr sz="1400" lang="en">
                <a:latin typeface="Times New Roman"/>
                <a:ea typeface="Times New Roman"/>
                <a:cs typeface="Times New Roman"/>
                <a:sym typeface="Times New Roman"/>
              </a:rPr>
              <a:t> servers </a:t>
            </a:r>
            <a:r>
              <a:rPr sz="1400" lang="en">
                <a:solidFill>
                  <a:schemeClr val="dk1"/>
                </a:solidFill>
                <a:latin typeface="Times New Roman"/>
                <a:ea typeface="Times New Roman"/>
                <a:cs typeface="Times New Roman"/>
                <a:sym typeface="Times New Roman"/>
              </a:rPr>
              <a:t>that acts as an intermediary for requests from clients seeking resources from other servers</a:t>
            </a:r>
          </a:p>
          <a:p>
            <a:r>
              <a:t/>
            </a:r>
          </a:p>
          <a:p>
            <a:pPr rtl="0" lvl="0">
              <a:lnSpc>
                <a:spcPct val="100000"/>
              </a:lnSpc>
              <a:buNone/>
            </a:pPr>
            <a:r>
              <a:rPr u="sng" b="1" sz="1400" lang="en">
                <a:latin typeface="Times New Roman"/>
                <a:ea typeface="Times New Roman"/>
                <a:cs typeface="Times New Roman"/>
                <a:sym typeface="Times New Roman"/>
              </a:rPr>
              <a:t>Intrusion Detection System: </a:t>
            </a:r>
            <a:r>
              <a:rPr sz="1400" lang="en">
                <a:latin typeface="Times New Roman"/>
                <a:ea typeface="Times New Roman"/>
                <a:cs typeface="Times New Roman"/>
                <a:sym typeface="Times New Roman"/>
              </a:rPr>
              <a:t>software or product </a:t>
            </a:r>
            <a:r>
              <a:rPr sz="1400" lang="en">
                <a:solidFill>
                  <a:schemeClr val="dk1"/>
                </a:solidFill>
                <a:latin typeface="Times New Roman"/>
                <a:ea typeface="Times New Roman"/>
                <a:cs typeface="Times New Roman"/>
                <a:sym typeface="Times New Roman"/>
              </a:rPr>
              <a:t>that monitors network or system activities for malicious activities or policy violations and produces reports to a management station; not always required to stop threats</a:t>
            </a:r>
          </a:p>
          <a:p>
            <a:r>
              <a:t/>
            </a:r>
          </a:p>
          <a:p>
            <a:pPr rtl="0" lvl="0">
              <a:lnSpc>
                <a:spcPct val="100000"/>
              </a:lnSpc>
              <a:buNone/>
            </a:pPr>
            <a:r>
              <a:rPr u="sng" b="1" sz="1400" lang="en">
                <a:latin typeface="Times New Roman"/>
                <a:ea typeface="Times New Roman"/>
                <a:cs typeface="Times New Roman"/>
                <a:sym typeface="Times New Roman"/>
              </a:rPr>
              <a:t>Intrusion Prevention System:</a:t>
            </a:r>
            <a:r>
              <a:rPr sz="1400" lang="en">
                <a:latin typeface="Times New Roman"/>
                <a:ea typeface="Times New Roman"/>
                <a:cs typeface="Times New Roman"/>
                <a:sym typeface="Times New Roman"/>
              </a:rPr>
              <a:t> </a:t>
            </a:r>
            <a:r>
              <a:rPr sz="1400" lang="en">
                <a:solidFill>
                  <a:schemeClr val="dk1"/>
                </a:solidFill>
                <a:latin typeface="Times New Roman"/>
                <a:ea typeface="Times New Roman"/>
                <a:cs typeface="Times New Roman"/>
                <a:sym typeface="Times New Roman"/>
              </a:rPr>
              <a:t>appliance that monitors network and/or system activities for malicious activity; may attempt to block or prevent threats</a:t>
            </a:r>
          </a:p>
          <a:p>
            <a:r>
              <a:t/>
            </a:r>
          </a:p>
          <a:p>
            <a:pPr rtl="0" lvl="0">
              <a:lnSpc>
                <a:spcPct val="100000"/>
              </a:lnSpc>
              <a:buNone/>
            </a:pPr>
            <a:r>
              <a:rPr u="sng" b="1" sz="1400" lang="en">
                <a:latin typeface="Times New Roman"/>
                <a:ea typeface="Times New Roman"/>
                <a:cs typeface="Times New Roman"/>
                <a:sym typeface="Times New Roman"/>
              </a:rPr>
              <a:t>Security Information and Event Management System</a:t>
            </a:r>
            <a:r>
              <a:rPr u="sng" sz="1400" lang="en">
                <a:latin typeface="Times New Roman"/>
                <a:ea typeface="Times New Roman"/>
                <a:cs typeface="Times New Roman"/>
                <a:sym typeface="Times New Roman"/>
              </a:rPr>
              <a:t>:</a:t>
            </a:r>
            <a:r>
              <a:rPr sz="1400" lang="en">
                <a:latin typeface="Times New Roman"/>
                <a:ea typeface="Times New Roman"/>
                <a:cs typeface="Times New Roman"/>
                <a:sym typeface="Times New Roman"/>
              </a:rPr>
              <a:t> software or device that </a:t>
            </a:r>
            <a:r>
              <a:rPr sz="1400" lang="en">
                <a:solidFill>
                  <a:schemeClr val="dk1"/>
                </a:solidFill>
                <a:latin typeface="Times New Roman"/>
                <a:ea typeface="Times New Roman"/>
                <a:cs typeface="Times New Roman"/>
                <a:sym typeface="Times New Roman"/>
              </a:rPr>
              <a:t>provides real-time analysis of security alerts generated by network hardware and applications</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Security Goals</a:t>
            </a:r>
          </a:p>
        </p:txBody>
      </p:sp>
      <p:sp>
        <p:nvSpPr>
          <p:cNvPr id="35" name="Shape 35"/>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latin typeface="Times New Roman"/>
                <a:ea typeface="Times New Roman"/>
                <a:cs typeface="Times New Roman"/>
                <a:sym typeface="Times New Roman"/>
              </a:rPr>
              <a:t>Prevent outsiders from looking in</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Prevent outsiders from changing information</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Keep client information secure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Advanced Persistent Threats</a:t>
            </a:r>
          </a:p>
        </p:txBody>
      </p:sp>
      <p:sp>
        <p:nvSpPr>
          <p:cNvPr id="41" name="Shape 41"/>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latin typeface="Times New Roman"/>
                <a:ea typeface="Times New Roman"/>
                <a:cs typeface="Times New Roman"/>
                <a:sym typeface="Times New Roman"/>
              </a:rPr>
              <a:t>Long term threat from a group of hackers</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May use many methods to access backdoor and access data</a:t>
            </a:r>
          </a:p>
          <a:p>
            <a:pPr rtl="0" lvl="1" indent="-381000" marL="914400">
              <a:buClr>
                <a:schemeClr val="dk2"/>
              </a:buClr>
              <a:buSzPct val="100000"/>
              <a:buFont typeface="Courier New"/>
              <a:buChar char="o"/>
            </a:pPr>
            <a:r>
              <a:rPr sz="2400" lang="en">
                <a:latin typeface="Times New Roman"/>
                <a:ea typeface="Times New Roman"/>
                <a:cs typeface="Times New Roman"/>
                <a:sym typeface="Times New Roman"/>
              </a:rPr>
              <a:t>may tap phones, phishing schemes to get things like logon info, use port scanning</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usually don’t steal info and run-- they want long term access</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pic>
        <p:nvPicPr>
          <p:cNvPr id="46" name="Shape 46"/>
          <p:cNvPicPr preferRelativeResize="0"/>
          <p:nvPr/>
        </p:nvPicPr>
        <p:blipFill>
          <a:blip r:embed="rId3"/>
          <a:stretch>
            <a:fillRect/>
          </a:stretch>
        </p:blipFill>
        <p:spPr>
          <a:xfrm>
            <a:off y="108375" x="1124440"/>
            <a:ext cy="4926749" cx="68951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Protecting against APTs</a:t>
            </a:r>
          </a:p>
        </p:txBody>
      </p:sp>
      <p:sp>
        <p:nvSpPr>
          <p:cNvPr id="52" name="Shape 52"/>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latin typeface="Times New Roman"/>
                <a:ea typeface="Times New Roman"/>
                <a:cs typeface="Times New Roman"/>
                <a:sym typeface="Times New Roman"/>
              </a:rPr>
              <a:t>Must have:</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defense plan</a:t>
            </a:r>
          </a:p>
          <a:p>
            <a:pPr rtl="0" lvl="1" indent="-381000" marL="914400">
              <a:buClr>
                <a:schemeClr val="dk2"/>
              </a:buClr>
              <a:buSzPct val="80000"/>
              <a:buFont typeface="Courier New"/>
              <a:buChar char="o"/>
            </a:pPr>
            <a:r>
              <a:rPr lang="en">
                <a:latin typeface="Times New Roman"/>
                <a:ea typeface="Times New Roman"/>
                <a:cs typeface="Times New Roman"/>
                <a:sym typeface="Times New Roman"/>
              </a:rPr>
              <a:t>including anti-virus programs, teaching employees to stay away from phishing attacks</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ability to see when something goes wrong</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response plan when something goes wrong</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learn something from it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137627" x="457200"/>
            <a:ext cy="1141499" cx="8229600"/>
          </a:xfrm>
          <a:prstGeom prst="rect">
            <a:avLst/>
          </a:prstGeom>
        </p:spPr>
        <p:txBody>
          <a:bodyPr bIns="91425" rIns="91425" lIns="91425" tIns="91425" anchor="b" anchorCtr="0">
            <a:noAutofit/>
          </a:bodyPr>
          <a:lstStyle/>
          <a:p>
            <a:pPr rtl="0" lvl="0">
              <a:buNone/>
            </a:pPr>
            <a:r>
              <a:rPr sz="3600" lang="en"/>
              <a:t>Dealing with APTs</a:t>
            </a:r>
          </a:p>
        </p:txBody>
      </p:sp>
      <p:sp>
        <p:nvSpPr>
          <p:cNvPr id="58" name="Shape 58"/>
          <p:cNvSpPr txBox="1"/>
          <p:nvPr>
            <p:ph idx="1" type="body"/>
          </p:nvPr>
        </p:nvSpPr>
        <p:spPr>
          <a:xfrm>
            <a:off y="1375024" x="457200"/>
            <a:ext cy="34652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latin typeface="Times New Roman"/>
                <a:ea typeface="Times New Roman"/>
                <a:cs typeface="Times New Roman"/>
                <a:sym typeface="Times New Roman"/>
              </a:rPr>
              <a:t>IPS monitors for malicious activity, then blocks it when it happens</a:t>
            </a:r>
          </a:p>
          <a:p>
            <a:pPr rtl="0" lvl="1" indent="-381000" marL="914400">
              <a:buClr>
                <a:schemeClr val="dk2"/>
              </a:buClr>
              <a:buSzPct val="80000"/>
              <a:buFont typeface="Courier New"/>
              <a:buChar char="o"/>
            </a:pPr>
            <a:r>
              <a:rPr lang="en">
                <a:latin typeface="Times New Roman"/>
                <a:ea typeface="Times New Roman"/>
                <a:cs typeface="Times New Roman"/>
                <a:sym typeface="Times New Roman"/>
              </a:rPr>
              <a:t> For example, can block traffic from a given IP address if there are large and unexpected flows of data (esp. outbound)</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network forensics</a:t>
            </a:r>
          </a:p>
          <a:p>
            <a:pPr rtl="0" lvl="1" indent="-381000" marL="914400">
              <a:buClr>
                <a:schemeClr val="dk2"/>
              </a:buClr>
              <a:buSzPct val="80000"/>
              <a:buFont typeface="Courier New"/>
              <a:buChar char="o"/>
            </a:pPr>
            <a:r>
              <a:rPr lang="en">
                <a:latin typeface="Times New Roman"/>
                <a:ea typeface="Times New Roman"/>
                <a:cs typeface="Times New Roman"/>
                <a:sym typeface="Times New Roman"/>
              </a:rPr>
              <a:t>stores network traffic reports-- good for investigating</a:t>
            </a:r>
          </a:p>
          <a:p>
            <a:pPr rtl="0" lvl="0" indent="-381000" marL="457200">
              <a:buClr>
                <a:schemeClr val="dk2"/>
              </a:buClr>
              <a:buSzPct val="166666"/>
              <a:buFont typeface="Arial"/>
              <a:buChar char="•"/>
            </a:pPr>
            <a:r>
              <a:rPr sz="2400" lang="en">
                <a:latin typeface="Times New Roman"/>
                <a:ea typeface="Times New Roman"/>
                <a:cs typeface="Times New Roman"/>
                <a:sym typeface="Times New Roman"/>
              </a:rPr>
              <a:t>Stop back doors </a:t>
            </a:r>
          </a:p>
          <a:p>
            <a:pPr rtl="0" lvl="1" indent="-381000" marL="914400">
              <a:buClr>
                <a:schemeClr val="dk2"/>
              </a:buClr>
              <a:buSzPct val="80000"/>
              <a:buFont typeface="Courier New"/>
              <a:buChar char="o"/>
            </a:pPr>
            <a:r>
              <a:rPr lang="en">
                <a:latin typeface="Times New Roman"/>
                <a:ea typeface="Times New Roman"/>
                <a:cs typeface="Times New Roman"/>
                <a:sym typeface="Times New Roman"/>
              </a:rPr>
              <a:t>detect and remove Remote Access Trojans &amp; other malware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Threat #2: Sniffer Attacks/Spoofing</a:t>
            </a:r>
          </a:p>
        </p:txBody>
      </p:sp>
      <p:sp>
        <p:nvSpPr>
          <p:cNvPr id="64" name="Shape 64"/>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lnSpc>
                <a:spcPct val="100000"/>
              </a:lnSpc>
              <a:spcBef>
                <a:spcPts val="0"/>
              </a:spcBef>
              <a:buNone/>
            </a:pPr>
            <a:r>
              <a:rPr u="sng" b="1" sz="1400" lang="en">
                <a:latin typeface="Times New Roman"/>
                <a:ea typeface="Times New Roman"/>
                <a:cs typeface="Times New Roman"/>
                <a:sym typeface="Times New Roman"/>
              </a:rPr>
              <a:t>What is it:</a:t>
            </a:r>
            <a:r>
              <a:rPr sz="1400" lang="en">
                <a:latin typeface="Times New Roman"/>
                <a:ea typeface="Times New Roman"/>
                <a:cs typeface="Times New Roman"/>
                <a:sym typeface="Times New Roman"/>
              </a:rPr>
              <a:t> </a:t>
            </a:r>
          </a:p>
          <a:p>
            <a:r>
              <a:t/>
            </a:r>
          </a:p>
          <a:p>
            <a:r>
              <a:t/>
            </a:r>
          </a:p>
          <a:p>
            <a:r>
              <a:t/>
            </a:r>
          </a:p>
          <a:p>
            <a:r>
              <a:t/>
            </a:r>
          </a:p>
          <a:p>
            <a:r>
              <a:t/>
            </a:r>
          </a:p>
          <a:p>
            <a:r>
              <a:t/>
            </a:r>
          </a:p>
          <a:p>
            <a:pPr rtl="0" lvl="0">
              <a:lnSpc>
                <a:spcPct val="100000"/>
              </a:lnSpc>
              <a:buNone/>
            </a:pPr>
            <a:r>
              <a:rPr u="sng" b="1" sz="1400" lang="en">
                <a:latin typeface="Times New Roman"/>
                <a:ea typeface="Times New Roman"/>
                <a:cs typeface="Times New Roman"/>
                <a:sym typeface="Times New Roman"/>
              </a:rPr>
              <a:t>How to Prevent it:</a:t>
            </a:r>
            <a:r>
              <a:rPr sz="1400" lang="en">
                <a:latin typeface="Times New Roman"/>
                <a:ea typeface="Times New Roman"/>
                <a:cs typeface="Times New Roman"/>
                <a:sym typeface="Times New Roman"/>
              </a:rPr>
              <a:t> </a:t>
            </a:r>
          </a:p>
          <a:p>
            <a:pPr rtl="0" lvl="0">
              <a:lnSpc>
                <a:spcPct val="100000"/>
              </a:lnSpc>
              <a:buNone/>
            </a:pPr>
            <a:r>
              <a:rPr sz="1200" lang="en">
                <a:latin typeface="Times New Roman"/>
                <a:ea typeface="Times New Roman"/>
                <a:cs typeface="Times New Roman"/>
                <a:sym typeface="Times New Roman"/>
              </a:rPr>
              <a:t>-A switched network</a:t>
            </a:r>
          </a:p>
          <a:p>
            <a:pPr rtl="0" lvl="0">
              <a:lnSpc>
                <a:spcPct val="100000"/>
              </a:lnSpc>
              <a:buNone/>
            </a:pPr>
            <a:r>
              <a:rPr sz="1200" lang="en">
                <a:latin typeface="Times New Roman"/>
                <a:ea typeface="Times New Roman"/>
                <a:cs typeface="Times New Roman"/>
                <a:sym typeface="Times New Roman"/>
              </a:rPr>
              <a:t>-Full encryption of the data</a:t>
            </a:r>
          </a:p>
          <a:p>
            <a:pPr rtl="0" lvl="0">
              <a:lnSpc>
                <a:spcPct val="100000"/>
              </a:lnSpc>
              <a:buNone/>
            </a:pPr>
            <a:r>
              <a:rPr sz="1200" lang="en">
                <a:solidFill>
                  <a:srgbClr val="333333"/>
                </a:solidFill>
                <a:latin typeface="Times New Roman"/>
                <a:ea typeface="Times New Roman"/>
                <a:cs typeface="Times New Roman"/>
                <a:sym typeface="Times New Roman"/>
              </a:rPr>
              <a:t>-Antisniff that scan networks to determine if any NICs (Network Interface Cards) are running in promiscuous mode. </a:t>
            </a:r>
          </a:p>
          <a:p>
            <a:pPr rtl="0" lvl="0">
              <a:lnSpc>
                <a:spcPct val="100000"/>
              </a:lnSpc>
              <a:buNone/>
            </a:pPr>
            <a:r>
              <a:rPr sz="1200" lang="en">
                <a:solidFill>
                  <a:srgbClr val="333333"/>
                </a:solidFill>
                <a:latin typeface="Times New Roman"/>
                <a:ea typeface="Times New Roman"/>
                <a:cs typeface="Times New Roman"/>
                <a:sym typeface="Times New Roman"/>
              </a:rPr>
              <a:t>-Regular use of all detection tools</a:t>
            </a:r>
          </a:p>
        </p:txBody>
      </p:sp>
      <p:pic>
        <p:nvPicPr>
          <p:cNvPr id="65" name="Shape 65"/>
          <p:cNvPicPr preferRelativeResize="0"/>
          <p:nvPr/>
        </p:nvPicPr>
        <p:blipFill>
          <a:blip r:embed="rId3"/>
          <a:stretch>
            <a:fillRect/>
          </a:stretch>
        </p:blipFill>
        <p:spPr>
          <a:xfrm>
            <a:off y="1460500" x="1950350"/>
            <a:ext cy="1974899" cx="463744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Threat #3: Denial of Service (DoS)</a:t>
            </a:r>
          </a:p>
        </p:txBody>
      </p:sp>
      <p:sp>
        <p:nvSpPr>
          <p:cNvPr id="71" name="Shape 71"/>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buNone/>
            </a:pPr>
            <a:r>
              <a:rPr u="sng" b="1" sz="2400" lang="en">
                <a:latin typeface="Times New Roman"/>
                <a:ea typeface="Times New Roman"/>
                <a:cs typeface="Times New Roman"/>
                <a:sym typeface="Times New Roman"/>
              </a:rPr>
              <a:t>What it is:</a:t>
            </a:r>
            <a:r>
              <a:rPr b="1" sz="2400" lang="en">
                <a:latin typeface="Times New Roman"/>
                <a:ea typeface="Times New Roman"/>
                <a:cs typeface="Times New Roman"/>
                <a:sym typeface="Times New Roman"/>
              </a:rPr>
              <a:t> </a:t>
            </a:r>
            <a:r>
              <a:rPr sz="2400" lang="en">
                <a:latin typeface="Times New Roman"/>
                <a:ea typeface="Times New Roman"/>
                <a:cs typeface="Times New Roman"/>
                <a:sym typeface="Times New Roman"/>
              </a:rPr>
              <a:t>An attempt to make a machine or network resource unavailable for users to access.</a:t>
            </a:r>
          </a:p>
          <a:p>
            <a:r>
              <a:t/>
            </a:r>
          </a:p>
          <a:p>
            <a:pPr rtl="0" lvl="0">
              <a:buNone/>
            </a:pPr>
            <a:r>
              <a:rPr u="sng" b="1" sz="2400" lang="en">
                <a:latin typeface="Times New Roman"/>
                <a:ea typeface="Times New Roman"/>
                <a:cs typeface="Times New Roman"/>
                <a:sym typeface="Times New Roman"/>
              </a:rPr>
              <a:t>Why it’s used:</a:t>
            </a:r>
            <a:r>
              <a:rPr b="1" sz="2400" lang="en">
                <a:latin typeface="Times New Roman"/>
                <a:ea typeface="Times New Roman"/>
                <a:cs typeface="Times New Roman"/>
                <a:sym typeface="Times New Roman"/>
              </a:rPr>
              <a:t> </a:t>
            </a:r>
            <a:r>
              <a:rPr sz="2400" lang="en">
                <a:latin typeface="Times New Roman"/>
                <a:ea typeface="Times New Roman"/>
                <a:cs typeface="Times New Roman"/>
                <a:sym typeface="Times New Roman"/>
              </a:rPr>
              <a:t>It is vital for the website of a pharmaceutical company to be accessible to customers in order to obtain information of particular products and latest news of the company. If the consumer or distributor are not able to access this information it can be a problem for health is an essential service.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title"/>
          </p:nvPr>
        </p:nvSpPr>
        <p:spPr>
          <a:xfrm>
            <a:off y="205977" x="457200"/>
            <a:ext cy="1141499" cx="8229600"/>
          </a:xfrm>
          <a:prstGeom prst="rect">
            <a:avLst/>
          </a:prstGeom>
        </p:spPr>
        <p:txBody>
          <a:bodyPr bIns="91425" rIns="91425" lIns="91425" tIns="91425" anchor="b" anchorCtr="0">
            <a:noAutofit/>
          </a:bodyPr>
          <a:lstStyle/>
          <a:p>
            <a:pPr rtl="0" lvl="0">
              <a:buNone/>
            </a:pPr>
            <a:r>
              <a:rPr sz="3600" lang="en"/>
              <a:t>Threat #3: Denial of Service (DoS)</a:t>
            </a:r>
          </a:p>
        </p:txBody>
      </p:sp>
      <p:sp>
        <p:nvSpPr>
          <p:cNvPr id="77" name="Shape 77"/>
          <p:cNvSpPr txBox="1"/>
          <p:nvPr>
            <p:ph idx="1" type="body"/>
          </p:nvPr>
        </p:nvSpPr>
        <p:spPr>
          <a:xfrm>
            <a:off y="1451949" x="457200"/>
            <a:ext cy="3465299" cx="8229600"/>
          </a:xfrm>
          <a:prstGeom prst="rect">
            <a:avLst/>
          </a:prstGeom>
        </p:spPr>
        <p:txBody>
          <a:bodyPr bIns="91425" rIns="91425" lIns="91425" tIns="91425" anchor="t" anchorCtr="0">
            <a:noAutofit/>
          </a:bodyPr>
          <a:lstStyle/>
          <a:p>
            <a:pPr rtl="0" lvl="0">
              <a:buNone/>
            </a:pPr>
            <a:r>
              <a:rPr sz="2400" lang="en"/>
              <a:t>PING Flood </a:t>
            </a:r>
          </a:p>
          <a:p>
            <a:r>
              <a:t/>
            </a:r>
          </a:p>
          <a:p>
            <a:r>
              <a:t/>
            </a:r>
          </a:p>
          <a:p>
            <a:r>
              <a:t/>
            </a:r>
          </a:p>
        </p:txBody>
      </p:sp>
      <p:pic>
        <p:nvPicPr>
          <p:cNvPr id="78" name="Shape 78"/>
          <p:cNvPicPr preferRelativeResize="0"/>
          <p:nvPr/>
        </p:nvPicPr>
        <p:blipFill>
          <a:blip r:embed="rId3"/>
          <a:stretch>
            <a:fillRect/>
          </a:stretch>
        </p:blipFill>
        <p:spPr>
          <a:xfrm>
            <a:off y="2109975" x="521326"/>
            <a:ext cy="2058999" cx="2617723"/>
          </a:xfrm>
          <a:prstGeom prst="rect">
            <a:avLst/>
          </a:prstGeom>
          <a:noFill/>
          <a:ln>
            <a:noFill/>
          </a:ln>
        </p:spPr>
      </p:pic>
      <p:sp>
        <p:nvSpPr>
          <p:cNvPr id="79" name="Shape 79"/>
          <p:cNvSpPr txBox="1"/>
          <p:nvPr/>
        </p:nvSpPr>
        <p:spPr>
          <a:xfrm>
            <a:off y="1451950" x="5806875"/>
            <a:ext cy="401700" cx="2102099"/>
          </a:xfrm>
          <a:prstGeom prst="rect">
            <a:avLst/>
          </a:prstGeom>
        </p:spPr>
        <p:txBody>
          <a:bodyPr bIns="91425" rIns="91425" lIns="91425" tIns="91425" anchor="t" anchorCtr="0">
            <a:noAutofit/>
          </a:bodyPr>
          <a:lstStyle/>
          <a:p>
            <a:pPr>
              <a:buNone/>
            </a:pPr>
            <a:r>
              <a:rPr sz="2400" lang="en">
                <a:solidFill>
                  <a:schemeClr val="dk2"/>
                </a:solidFill>
              </a:rPr>
              <a:t>Smurf Attack</a:t>
            </a:r>
          </a:p>
        </p:txBody>
      </p:sp>
      <p:pic>
        <p:nvPicPr>
          <p:cNvPr id="80" name="Shape 80"/>
          <p:cNvPicPr preferRelativeResize="0"/>
          <p:nvPr/>
        </p:nvPicPr>
        <p:blipFill>
          <a:blip r:embed="rId4"/>
          <a:stretch>
            <a:fillRect/>
          </a:stretch>
        </p:blipFill>
        <p:spPr>
          <a:xfrm>
            <a:off y="2565237" x="5503425"/>
            <a:ext cy="1603729" cx="2709000"/>
          </a:xfrm>
          <a:prstGeom prst="rect">
            <a:avLst/>
          </a:prstGeom>
          <a:noFill/>
          <a:ln>
            <a:noFill/>
          </a:ln>
        </p:spPr>
      </p:pic>
      <p:sp>
        <p:nvSpPr>
          <p:cNvPr id="81" name="Shape 81"/>
          <p:cNvSpPr txBox="1"/>
          <p:nvPr/>
        </p:nvSpPr>
        <p:spPr>
          <a:xfrm>
            <a:off y="4303900" x="536175"/>
            <a:ext cy="536100" cx="2202600"/>
          </a:xfrm>
          <a:prstGeom prst="rect">
            <a:avLst/>
          </a:prstGeom>
        </p:spPr>
        <p:txBody>
          <a:bodyPr bIns="91425" rIns="91425" lIns="91425" tIns="91425" anchor="t" anchorCtr="0">
            <a:noAutofit/>
          </a:bodyPr>
          <a:lstStyle/>
          <a:p>
            <a:pPr>
              <a:buNone/>
            </a:pPr>
            <a:r>
              <a:rPr lang="en"/>
              <a:t>Ban external pings</a:t>
            </a:r>
          </a:p>
        </p:txBody>
      </p:sp>
      <p:sp>
        <p:nvSpPr>
          <p:cNvPr id="82" name="Shape 82"/>
          <p:cNvSpPr txBox="1"/>
          <p:nvPr/>
        </p:nvSpPr>
        <p:spPr>
          <a:xfrm>
            <a:off y="4168975" x="5111775"/>
            <a:ext cy="868499" cx="3492300"/>
          </a:xfrm>
          <a:prstGeom prst="rect">
            <a:avLst/>
          </a:prstGeom>
        </p:spPr>
        <p:txBody>
          <a:bodyPr bIns="91425" rIns="91425" lIns="91425" tIns="91425" anchor="t" anchorCtr="0">
            <a:noAutofit/>
          </a:bodyPr>
          <a:lstStyle/>
          <a:p>
            <a:pPr>
              <a:buNone/>
            </a:pPr>
            <a:r>
              <a:rPr sz="1100" lang="en">
                <a:solidFill>
                  <a:schemeClr val="dk1"/>
                </a:solidFill>
              </a:rPr>
              <a:t>turn off the forwarding of directed broadcast on all router ports or take other measures to assure your network cannot be abused in this manner.</a:t>
            </a:r>
          </a:p>
        </p:txBody>
      </p:sp>
      <p:sp>
        <p:nvSpPr>
          <p:cNvPr id="83" name="Shape 83"/>
          <p:cNvSpPr txBox="1"/>
          <p:nvPr/>
        </p:nvSpPr>
        <p:spPr>
          <a:xfrm>
            <a:off y="1842975" x="4072050"/>
            <a:ext cy="536100" cx="4898099"/>
          </a:xfrm>
          <a:prstGeom prst="rect">
            <a:avLst/>
          </a:prstGeom>
        </p:spPr>
        <p:txBody>
          <a:bodyPr bIns="91425" rIns="91425" lIns="91425" tIns="91425" anchor="t" anchorCtr="0">
            <a:noAutofit/>
          </a:bodyPr>
          <a:lstStyle/>
          <a:p>
            <a:pPr rtl="0" lvl="0">
              <a:lnSpc>
                <a:spcPct val="115000"/>
              </a:lnSpc>
              <a:buNone/>
            </a:pPr>
            <a:r>
              <a:rPr sz="1100" lang="en">
                <a:solidFill>
                  <a:schemeClr val="dk1"/>
                </a:solidFill>
              </a:rPr>
              <a:t>The attacker sends these ICMP datagrams to addresses of remote LANs broadcast addresses, using so-called directed broadcast addresses. These datagrams are thus broadcast out on the LANs by the connected router.</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